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sldIdLst>
    <p:sldId id="271" r:id="rId2"/>
    <p:sldId id="270" r:id="rId3"/>
    <p:sldId id="258" r:id="rId4"/>
    <p:sldId id="267" r:id="rId5"/>
    <p:sldId id="261" r:id="rId6"/>
    <p:sldId id="265" r:id="rId7"/>
    <p:sldId id="262" r:id="rId8"/>
    <p:sldId id="264" r:id="rId9"/>
    <p:sldId id="260" r:id="rId10"/>
    <p:sldId id="273" r:id="rId11"/>
    <p:sldId id="268" r:id="rId12"/>
    <p:sldId id="272" r:id="rId13"/>
    <p:sldId id="259" r:id="rId14"/>
    <p:sldId id="269" r:id="rId15"/>
    <p:sldId id="274"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75666" autoAdjust="0"/>
  </p:normalViewPr>
  <p:slideViewPr>
    <p:cSldViewPr>
      <p:cViewPr varScale="1">
        <p:scale>
          <a:sx n="57" d="100"/>
          <a:sy n="57" d="100"/>
        </p:scale>
        <p:origin x="-8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BBA8169F-E02D-47C7-9C7E-36B72E0E7449}" type="datetimeFigureOut">
              <a:rPr lang="en-US"/>
              <a:pPr>
                <a:defRPr/>
              </a:pPr>
              <a:t>1/22/2009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214200C-D193-411B-84B1-D879019CCA5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Welcome.  This presentation was created by the Catholic Pro-Life Committee of North Texas, the Respect Life Ministry of the Diocese of Dallas.  </a:t>
            </a:r>
            <a:br>
              <a:rPr lang="en-US" smtClean="0"/>
            </a:br>
            <a:r>
              <a:rPr lang="en-US" smtClean="0"/>
              <a:t/>
            </a:r>
            <a:br>
              <a:rPr lang="en-US" smtClean="0"/>
            </a:br>
            <a:r>
              <a:rPr lang="en-US" smtClean="0"/>
              <a:t>Please see our website for more information about the topic we will discuss today.  </a:t>
            </a: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D7468F-ED23-412F-857F-DE6FFFACFAC7}"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noFill/>
          <a:ln>
            <a:solidFill>
              <a:srgbClr val="000000"/>
            </a:solidFill>
            <a:miter lim="800000"/>
            <a:headEnd/>
            <a:tailEnd/>
          </a:ln>
        </p:spPr>
      </p:sp>
      <p:sp>
        <p:nvSpPr>
          <p:cNvPr id="40963"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Pro-Life Legislation has helped reduce the number of abortions from 1.6 to 1.2 million per year</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noFill/>
          <a:ln>
            <a:solidFill>
              <a:srgbClr val="000000"/>
            </a:solidFill>
            <a:miter lim="800000"/>
            <a:headEnd/>
            <a:tailEnd/>
          </a:ln>
        </p:spPr>
      </p:sp>
      <p:sp>
        <p:nvSpPr>
          <p:cNvPr id="41987"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FOCA’s Impact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noFill/>
          <a:ln>
            <a:solidFill>
              <a:srgbClr val="000000"/>
            </a:solidFill>
            <a:miter lim="800000"/>
            <a:headEnd/>
            <a:tailEnd/>
          </a:ln>
        </p:spPr>
      </p:sp>
      <p:sp>
        <p:nvSpPr>
          <p:cNvPr id="43011"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The public does not support this radical legislation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p:spPr>
      </p:sp>
      <p:sp>
        <p:nvSpPr>
          <p:cNvPr id="44035"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10 Things You Can Do to Fight FOCA</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TextEdit="1"/>
          </p:cNvSpPr>
          <p:nvPr>
            <p:ph type="sldImg"/>
          </p:nvPr>
        </p:nvSpPr>
        <p:spPr bwMode="auto">
          <a:noFill/>
          <a:ln>
            <a:solidFill>
              <a:srgbClr val="000000"/>
            </a:solidFill>
            <a:miter lim="800000"/>
            <a:headEnd/>
            <a:tailEnd/>
          </a:ln>
        </p:spPr>
      </p:sp>
      <p:sp>
        <p:nvSpPr>
          <p:cNvPr id="45059"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10 Things You Can Do to Fight FOCA</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TextEdit="1"/>
          </p:cNvSpPr>
          <p:nvPr>
            <p:ph type="sldImg"/>
          </p:nvPr>
        </p:nvSpPr>
        <p:spPr bwMode="auto">
          <a:noFill/>
          <a:ln>
            <a:solidFill>
              <a:srgbClr val="000000"/>
            </a:solidFill>
            <a:miter lim="800000"/>
            <a:headEnd/>
            <a:tailEnd/>
          </a:ln>
        </p:spPr>
      </p:sp>
      <p:sp>
        <p:nvSpPr>
          <p:cNvPr id="46083"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Pray and act!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History of FOCA and related bills.  </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7D11660-0133-43BE-A3E3-DE87FB20326D}"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NARAL Pro-Choice America is the nation's leading advocate for privacy and a woman's right to choose. It is the largest abortion-supporting public policy group in the nation and one of the most effective in Washington D.C.  </a:t>
            </a:r>
          </a:p>
          <a:p>
            <a:pPr>
              <a:spcBef>
                <a:spcPct val="0"/>
              </a:spcBef>
            </a:pPr>
            <a:r>
              <a:rPr lang="en-US" smtClean="0"/>
              <a:t/>
            </a:r>
            <a:br>
              <a:rPr lang="en-US" smtClean="0"/>
            </a:br>
            <a:r>
              <a:rPr lang="en-US" smtClean="0"/>
              <a:t>The United States Conference of Catholic Bishops (USCCB) is an assembly of the Catholic hierarchy of the United States and the U.S. Virgin Islands who jointly exercise pastoral functions on behalf of the Christian faithful of the United States.</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81D2EF3-9DBF-4436-A880-D870B3C54D77}"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What FOCA will do</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604C755-5EDA-4D3A-AC7B-787FDA7E3B59}"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TextEdit="1"/>
          </p:cNvSpPr>
          <p:nvPr>
            <p:ph type="sldImg"/>
          </p:nvPr>
        </p:nvSpPr>
        <p:spPr bwMode="auto">
          <a:noFill/>
          <a:ln>
            <a:solidFill>
              <a:srgbClr val="000000"/>
            </a:solidFill>
            <a:miter lim="800000"/>
            <a:headEnd/>
            <a:tailEnd/>
          </a:ln>
        </p:spPr>
      </p:sp>
      <p:sp>
        <p:nvSpPr>
          <p:cNvPr id="36867"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What FOCA will do</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TextEdit="1"/>
          </p:cNvSpPr>
          <p:nvPr>
            <p:ph type="sldImg"/>
          </p:nvPr>
        </p:nvSpPr>
        <p:spPr bwMode="auto">
          <a:noFill/>
          <a:ln>
            <a:solidFill>
              <a:srgbClr val="000000"/>
            </a:solidFill>
            <a:miter lim="800000"/>
            <a:headEnd/>
            <a:tailEnd/>
          </a:ln>
        </p:spPr>
      </p:sp>
      <p:sp>
        <p:nvSpPr>
          <p:cNvPr id="37891"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What FOCA will do</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Vermont is one of the few states to allow non-physician abortions.  </a:t>
            </a:r>
          </a:p>
          <a:p>
            <a:pPr>
              <a:spcBef>
                <a:spcPct val="0"/>
              </a:spcBef>
            </a:pPr>
            <a:endParaRPr lang="en-US"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565E45B-9612-4ADF-B09B-F96B828CB04D}"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TextEdit="1"/>
          </p:cNvSpPr>
          <p:nvPr>
            <p:ph type="sldImg"/>
          </p:nvPr>
        </p:nvSpPr>
        <p:spPr bwMode="auto">
          <a:noFill/>
          <a:ln>
            <a:solidFill>
              <a:srgbClr val="000000"/>
            </a:solidFill>
            <a:miter lim="800000"/>
            <a:headEnd/>
            <a:tailEnd/>
          </a:ln>
        </p:spPr>
      </p:sp>
      <p:sp>
        <p:nvSpPr>
          <p:cNvPr id="38915"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Bishop Paprocki of Chicago</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TextEdit="1"/>
          </p:cNvSpPr>
          <p:nvPr>
            <p:ph type="sldImg"/>
          </p:nvPr>
        </p:nvSpPr>
        <p:spPr bwMode="auto">
          <a:noFill/>
          <a:ln>
            <a:solidFill>
              <a:srgbClr val="000000"/>
            </a:solidFill>
            <a:miter lim="800000"/>
            <a:headEnd/>
            <a:tailEnd/>
          </a:ln>
        </p:spPr>
      </p:sp>
      <p:sp>
        <p:nvSpPr>
          <p:cNvPr id="39939"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What FOCA will do</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fld id="{32868BDA-B916-4EA3-802A-0ED2972B76D8}" type="datetimeFigureOut">
              <a:rPr lang="en-US"/>
              <a:pPr>
                <a:defRPr/>
              </a:pPr>
              <a:t>1/22/2009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29C4C87-7290-45E9-A1CD-C59A05989B2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9FB4AAD-BE18-47E6-981F-C1A27CCD3926}" type="datetimeFigureOut">
              <a:rPr lang="en-US"/>
              <a:pPr>
                <a:defRPr/>
              </a:pPr>
              <a:t>1/22/2009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1F513A3-3330-4C69-BEF2-82C5E0AE119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96121EE9-E46B-4F7D-9530-C220EFA25A17}" type="datetimeFigureOut">
              <a:rPr lang="en-US"/>
              <a:pPr>
                <a:defRPr/>
              </a:pPr>
              <a:t>1/22/2009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A2667CB-8463-4F0E-A443-B471930FFD6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A7EB1072-3E2D-49D1-A6B5-A59AE3BEC872}" type="datetimeFigureOut">
              <a:rPr lang="en-US"/>
              <a:pPr>
                <a:defRPr/>
              </a:pPr>
              <a:t>1/22/2009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182AC4A1-6F57-4062-8808-04A4E2AF4BC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pPr>
              <a:defRPr/>
            </a:pPr>
            <a:fld id="{8E221D58-C144-42B4-9DFB-9183653585FB}" type="datetimeFigureOut">
              <a:rPr lang="en-US"/>
              <a:pPr>
                <a:defRPr/>
              </a:pPr>
              <a:t>1/22/2009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84840DE-AF8A-4928-ACF1-E5D08A3DEBD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D170DCBA-A15D-4466-9FF4-C5302FD23A03}" type="datetimeFigureOut">
              <a:rPr lang="en-US"/>
              <a:pPr>
                <a:defRPr/>
              </a:pPr>
              <a:t>1/22/2009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9704F82-8E5E-4E4B-909B-599512A2F49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A50B2A9E-EDCF-4043-AFA6-4D7CC2133527}" type="datetimeFigureOut">
              <a:rPr lang="en-US"/>
              <a:pPr>
                <a:defRPr/>
              </a:pPr>
              <a:t>1/22/2009</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7D1F814F-5D2A-4BEC-B2B1-260A9D4AA25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6D0DA930-C391-4063-931F-4C4D9066E900}" type="datetimeFigureOut">
              <a:rPr lang="en-US"/>
              <a:pPr>
                <a:defRPr/>
              </a:pPr>
              <a:t>1/22/2009</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15F07051-6128-4FD4-B27F-765A701A644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B6E2B74A-89C3-40AF-AD79-E21E4DF9C24A}" type="datetimeFigureOut">
              <a:rPr lang="en-US"/>
              <a:pPr>
                <a:defRPr/>
              </a:pPr>
              <a:t>1/22/2009</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C306CF6C-DFE3-4AE3-AA00-A30C3B944AA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BBB94011-4D12-462A-B0F5-A1FC852F50CD}" type="datetimeFigureOut">
              <a:rPr lang="en-US"/>
              <a:pPr>
                <a:defRPr/>
              </a:pPr>
              <a:t>1/22/2009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0C0A7DA8-55CA-4720-9A2A-5F214097057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53FB1A0B-45DC-4221-9947-1607DD83F3E1}" type="datetimeFigureOut">
              <a:rPr lang="en-US"/>
              <a:pPr>
                <a:defRPr/>
              </a:pPr>
              <a:t>1/22/2009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51EC1EB5-7E3E-4721-AAD2-5444C6E8AF5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B13F3EDC-3CC7-4BC0-8A3C-585CCA08C78E}" type="datetimeFigureOut">
              <a:rPr lang="en-US"/>
              <a:pPr>
                <a:defRPr/>
              </a:pPr>
              <a:t>1/22/2009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2D28FF95-C8D5-445C-AFC7-081EC842B25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55" r:id="rId1"/>
    <p:sldLayoutId id="2147483754" r:id="rId2"/>
    <p:sldLayoutId id="2147483753" r:id="rId3"/>
    <p:sldLayoutId id="2147483752" r:id="rId4"/>
    <p:sldLayoutId id="2147483751" r:id="rId5"/>
    <p:sldLayoutId id="2147483750" r:id="rId6"/>
    <p:sldLayoutId id="2147483749" r:id="rId7"/>
    <p:sldLayoutId id="2147483748" r:id="rId8"/>
    <p:sldLayoutId id="2147483747" r:id="rId9"/>
    <p:sldLayoutId id="2147483746" r:id="rId10"/>
    <p:sldLayoutId id="2147483745" r:id="rId11"/>
  </p:sldLayoutIdLst>
  <p:txStyles>
    <p:titleStyle>
      <a:lvl1pPr algn="ctr" rtl="0" fontAlgn="base">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fontAlgn="base">
        <a:spcBef>
          <a:spcPct val="0"/>
        </a:spcBef>
        <a:spcAft>
          <a:spcPct val="0"/>
        </a:spcAft>
        <a:defRPr sz="4100" b="1">
          <a:solidFill>
            <a:schemeClr val="tx1"/>
          </a:solidFill>
          <a:latin typeface="Rockwell" pitchFamily="18" charset="0"/>
        </a:defRPr>
      </a:lvl2pPr>
      <a:lvl3pPr algn="ctr" rtl="0" fontAlgn="base">
        <a:spcBef>
          <a:spcPct val="0"/>
        </a:spcBef>
        <a:spcAft>
          <a:spcPct val="0"/>
        </a:spcAft>
        <a:defRPr sz="4100" b="1">
          <a:solidFill>
            <a:schemeClr val="tx1"/>
          </a:solidFill>
          <a:latin typeface="Rockwell" pitchFamily="18" charset="0"/>
        </a:defRPr>
      </a:lvl3pPr>
      <a:lvl4pPr algn="ctr" rtl="0" fontAlgn="base">
        <a:spcBef>
          <a:spcPct val="0"/>
        </a:spcBef>
        <a:spcAft>
          <a:spcPct val="0"/>
        </a:spcAft>
        <a:defRPr sz="4100" b="1">
          <a:solidFill>
            <a:schemeClr val="tx1"/>
          </a:solidFill>
          <a:latin typeface="Rockwell" pitchFamily="18" charset="0"/>
        </a:defRPr>
      </a:lvl4pPr>
      <a:lvl5pPr algn="ctr" rtl="0" fontAlgn="base">
        <a:spcBef>
          <a:spcPct val="0"/>
        </a:spcBef>
        <a:spcAft>
          <a:spcPct val="0"/>
        </a:spcAft>
        <a:defRPr sz="4100" b="1">
          <a:solidFill>
            <a:schemeClr val="tx1"/>
          </a:solidFill>
          <a:latin typeface="Rockwell" pitchFamily="18" charset="0"/>
        </a:defRPr>
      </a:lvl5pPr>
      <a:lvl6pPr marL="457200" algn="ctr" rtl="0" fontAlgn="base">
        <a:spcBef>
          <a:spcPct val="0"/>
        </a:spcBef>
        <a:spcAft>
          <a:spcPct val="0"/>
        </a:spcAft>
        <a:defRPr sz="4100" b="1">
          <a:solidFill>
            <a:schemeClr val="tx1"/>
          </a:solidFill>
          <a:latin typeface="Rockwell" pitchFamily="18" charset="0"/>
        </a:defRPr>
      </a:lvl6pPr>
      <a:lvl7pPr marL="914400" algn="ctr" rtl="0" fontAlgn="base">
        <a:spcBef>
          <a:spcPct val="0"/>
        </a:spcBef>
        <a:spcAft>
          <a:spcPct val="0"/>
        </a:spcAft>
        <a:defRPr sz="4100" b="1">
          <a:solidFill>
            <a:schemeClr val="tx1"/>
          </a:solidFill>
          <a:latin typeface="Rockwell" pitchFamily="18" charset="0"/>
        </a:defRPr>
      </a:lvl7pPr>
      <a:lvl8pPr marL="1371600" algn="ctr" rtl="0" fontAlgn="base">
        <a:spcBef>
          <a:spcPct val="0"/>
        </a:spcBef>
        <a:spcAft>
          <a:spcPct val="0"/>
        </a:spcAft>
        <a:defRPr sz="4100" b="1">
          <a:solidFill>
            <a:schemeClr val="tx1"/>
          </a:solidFill>
          <a:latin typeface="Rockwell" pitchFamily="18" charset="0"/>
        </a:defRPr>
      </a:lvl8pPr>
      <a:lvl9pPr marL="1828800" algn="ctr" rtl="0" fontAlgn="base">
        <a:spcBef>
          <a:spcPct val="0"/>
        </a:spcBef>
        <a:spcAft>
          <a:spcPct val="0"/>
        </a:spcAft>
        <a:defRPr sz="4100" b="1">
          <a:solidFill>
            <a:schemeClr val="tx1"/>
          </a:solidFill>
          <a:latin typeface="Rockwell" pitchFamily="18" charset="0"/>
        </a:defRPr>
      </a:lvl9pPr>
    </p:titleStyle>
    <p:bodyStyle>
      <a:lvl1pPr marL="547688" indent="-411163" algn="l" rtl="0" fontAlgn="base">
        <a:spcBef>
          <a:spcPct val="20000"/>
        </a:spcBef>
        <a:spcAft>
          <a:spcPct val="0"/>
        </a:spcAft>
        <a:buClr>
          <a:srgbClr val="F96400"/>
        </a:buClr>
        <a:buSzPct val="65000"/>
        <a:buFont typeface="Wingdings 2" pitchFamily="18" charset="2"/>
        <a:buChar char=""/>
        <a:defRPr sz="2800" kern="1200">
          <a:solidFill>
            <a:schemeClr val="tx1"/>
          </a:solidFill>
          <a:latin typeface="+mn-lt"/>
          <a:ea typeface="+mn-ea"/>
          <a:cs typeface="+mn-cs"/>
        </a:defRPr>
      </a:lvl1pPr>
      <a:lvl2pPr marL="868363" indent="-282575" algn="l" rtl="0" fontAlgn="base">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fontAlgn="base">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fontAlgn="base">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fontAlgn="base">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rolifedallas.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rolifedallas.org/"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fontAlgn="auto">
              <a:spcAft>
                <a:spcPts val="0"/>
              </a:spcAft>
              <a:defRPr/>
            </a:pPr>
            <a:r>
              <a:rPr lang="en-US" sz="7200" dirty="0" smtClean="0"/>
              <a:t>Focus on FOCA</a:t>
            </a:r>
            <a:endParaRPr lang="en-US" sz="7200" dirty="0"/>
          </a:p>
        </p:txBody>
      </p:sp>
      <p:sp>
        <p:nvSpPr>
          <p:cNvPr id="3" name="Content Placeholder 2"/>
          <p:cNvSpPr>
            <a:spLocks noGrp="1"/>
          </p:cNvSpPr>
          <p:nvPr>
            <p:ph idx="1"/>
          </p:nvPr>
        </p:nvSpPr>
        <p:spPr>
          <a:xfrm>
            <a:off x="0" y="1600200"/>
            <a:ext cx="9144000" cy="4708525"/>
          </a:xfrm>
        </p:spPr>
        <p:txBody>
          <a:bodyPr>
            <a:normAutofit/>
          </a:bodyPr>
          <a:lstStyle/>
          <a:p>
            <a:pPr algn="ctr">
              <a:lnSpc>
                <a:spcPct val="80000"/>
              </a:lnSpc>
              <a:buFont typeface="Wingdings 2" pitchFamily="18" charset="2"/>
              <a:buNone/>
            </a:pPr>
            <a:r>
              <a:rPr lang="en-US" sz="2600" smtClean="0">
                <a:solidFill>
                  <a:schemeClr val="accent2"/>
                </a:solidFill>
              </a:rPr>
              <a:t>Presented by:</a:t>
            </a:r>
          </a:p>
          <a:p>
            <a:pPr algn="ctr">
              <a:lnSpc>
                <a:spcPct val="80000"/>
              </a:lnSpc>
            </a:pPr>
            <a:endParaRPr lang="en-US" sz="2600" smtClean="0">
              <a:solidFill>
                <a:schemeClr val="accent2"/>
              </a:solidFill>
            </a:endParaRPr>
          </a:p>
          <a:p>
            <a:pPr algn="ctr">
              <a:lnSpc>
                <a:spcPct val="80000"/>
              </a:lnSpc>
            </a:pPr>
            <a:r>
              <a:rPr lang="en-US" sz="2600" smtClean="0">
                <a:solidFill>
                  <a:schemeClr val="accent2"/>
                </a:solidFill>
              </a:rPr>
              <a:t/>
            </a:r>
            <a:br>
              <a:rPr lang="en-US" sz="2600" smtClean="0">
                <a:solidFill>
                  <a:schemeClr val="accent2"/>
                </a:solidFill>
              </a:rPr>
            </a:br>
            <a:endParaRPr lang="en-US" sz="2600" smtClean="0">
              <a:solidFill>
                <a:schemeClr val="accent2"/>
              </a:solidFill>
            </a:endParaRPr>
          </a:p>
          <a:p>
            <a:pPr algn="ctr">
              <a:lnSpc>
                <a:spcPct val="80000"/>
              </a:lnSpc>
            </a:pPr>
            <a:endParaRPr lang="en-US" sz="2600" smtClean="0">
              <a:solidFill>
                <a:schemeClr val="accent2"/>
              </a:solidFill>
            </a:endParaRPr>
          </a:p>
          <a:p>
            <a:pPr algn="ctr">
              <a:lnSpc>
                <a:spcPct val="80000"/>
              </a:lnSpc>
            </a:pPr>
            <a:endParaRPr lang="en-US" sz="2600" smtClean="0">
              <a:solidFill>
                <a:schemeClr val="accent2"/>
              </a:solidFill>
            </a:endParaRPr>
          </a:p>
          <a:p>
            <a:pPr algn="ctr">
              <a:lnSpc>
                <a:spcPct val="80000"/>
              </a:lnSpc>
            </a:pPr>
            <a:r>
              <a:rPr lang="en-US" sz="2600" smtClean="0">
                <a:solidFill>
                  <a:schemeClr val="accent2"/>
                </a:solidFill>
              </a:rPr>
              <a:t/>
            </a:r>
            <a:br>
              <a:rPr lang="en-US" sz="2600" smtClean="0">
                <a:solidFill>
                  <a:schemeClr val="accent2"/>
                </a:solidFill>
              </a:rPr>
            </a:br>
            <a:r>
              <a:rPr lang="en-US" sz="2600" smtClean="0">
                <a:solidFill>
                  <a:schemeClr val="accent2"/>
                </a:solidFill>
              </a:rPr>
              <a:t>The Catholic Pro-Life Committee of North Texas</a:t>
            </a:r>
            <a:br>
              <a:rPr lang="en-US" sz="2600" smtClean="0">
                <a:solidFill>
                  <a:schemeClr val="accent2"/>
                </a:solidFill>
              </a:rPr>
            </a:br>
            <a:r>
              <a:rPr lang="en-US" sz="2600" smtClean="0">
                <a:solidFill>
                  <a:schemeClr val="accent2"/>
                </a:solidFill>
              </a:rPr>
              <a:t>Respect Life Ministry of the Diocese of Dallas</a:t>
            </a:r>
          </a:p>
          <a:p>
            <a:pPr algn="ctr">
              <a:lnSpc>
                <a:spcPct val="80000"/>
              </a:lnSpc>
            </a:pPr>
            <a:endParaRPr lang="en-US" sz="2600" smtClean="0">
              <a:solidFill>
                <a:schemeClr val="accent2"/>
              </a:solidFill>
            </a:endParaRPr>
          </a:p>
          <a:p>
            <a:pPr algn="ctr">
              <a:lnSpc>
                <a:spcPct val="80000"/>
              </a:lnSpc>
            </a:pPr>
            <a:r>
              <a:rPr lang="en-US" sz="2600" smtClean="0">
                <a:solidFill>
                  <a:srgbClr val="FFFF00"/>
                </a:solidFill>
                <a:hlinkClick r:id="rId3"/>
              </a:rPr>
              <a:t>www.prolifedallas.org</a:t>
            </a:r>
            <a:r>
              <a:rPr lang="en-US" sz="2600" smtClean="0">
                <a:solidFill>
                  <a:srgbClr val="FFFF00"/>
                </a:solidFill>
              </a:rPr>
              <a:t> </a:t>
            </a:r>
          </a:p>
          <a:p>
            <a:pPr algn="ctr">
              <a:lnSpc>
                <a:spcPct val="80000"/>
              </a:lnSpc>
            </a:pPr>
            <a:r>
              <a:rPr lang="en-US" sz="2600" smtClean="0">
                <a:solidFill>
                  <a:schemeClr val="accent2"/>
                </a:solidFill>
              </a:rPr>
              <a:t> </a:t>
            </a:r>
          </a:p>
        </p:txBody>
      </p:sp>
      <p:pic>
        <p:nvPicPr>
          <p:cNvPr id="14339" name="Picture 3" descr="cplc-color.jpg"/>
          <p:cNvPicPr>
            <a:picLocks noChangeAspect="1"/>
          </p:cNvPicPr>
          <p:nvPr/>
        </p:nvPicPr>
        <p:blipFill>
          <a:blip r:embed="rId4"/>
          <a:srcRect/>
          <a:stretch>
            <a:fillRect/>
          </a:stretch>
        </p:blipFill>
        <p:spPr bwMode="auto">
          <a:xfrm>
            <a:off x="3581400" y="2133600"/>
            <a:ext cx="2133600" cy="193198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Does Pro-Life Legislation Work?</a:t>
            </a:r>
            <a:endParaRPr lang="en-US" dirty="0"/>
          </a:p>
        </p:txBody>
      </p:sp>
      <p:sp>
        <p:nvSpPr>
          <p:cNvPr id="3" name="Content Placeholder 2"/>
          <p:cNvSpPr>
            <a:spLocks noGrp="1"/>
          </p:cNvSpPr>
          <p:nvPr>
            <p:ph idx="1"/>
          </p:nvPr>
        </p:nvSpPr>
        <p:spPr/>
        <p:txBody>
          <a:bodyPr>
            <a:normAutofit/>
          </a:bodyPr>
          <a:lstStyle/>
          <a:p>
            <a:pPr>
              <a:lnSpc>
                <a:spcPct val="90000"/>
              </a:lnSpc>
              <a:buFont typeface="Wingdings 2" pitchFamily="18" charset="2"/>
              <a:buNone/>
            </a:pPr>
            <a:r>
              <a:rPr lang="en-US" smtClean="0">
                <a:solidFill>
                  <a:schemeClr val="accent2"/>
                </a:solidFill>
              </a:rPr>
              <a:t>Three types of laws in particular reduce the</a:t>
            </a:r>
          </a:p>
          <a:p>
            <a:pPr>
              <a:lnSpc>
                <a:spcPct val="90000"/>
              </a:lnSpc>
              <a:buFont typeface="Wingdings 2" pitchFamily="18" charset="2"/>
              <a:buNone/>
            </a:pPr>
            <a:r>
              <a:rPr lang="en-US" smtClean="0">
                <a:solidFill>
                  <a:schemeClr val="accent2"/>
                </a:solidFill>
              </a:rPr>
              <a:t> abortion rates among minors:</a:t>
            </a:r>
            <a:br>
              <a:rPr lang="en-US" smtClean="0">
                <a:solidFill>
                  <a:schemeClr val="accent2"/>
                </a:solidFill>
              </a:rPr>
            </a:br>
            <a:endParaRPr lang="en-US" smtClean="0">
              <a:solidFill>
                <a:schemeClr val="accent2"/>
              </a:solidFill>
            </a:endParaRPr>
          </a:p>
          <a:p>
            <a:pPr>
              <a:lnSpc>
                <a:spcPct val="90000"/>
              </a:lnSpc>
              <a:buFont typeface="Wingdings 2" pitchFamily="18" charset="2"/>
              <a:buNone/>
            </a:pPr>
            <a:r>
              <a:rPr lang="en-US" smtClean="0">
                <a:solidFill>
                  <a:schemeClr val="accent2"/>
                </a:solidFill>
              </a:rPr>
              <a:t> - Parental Notification and Consent Laws</a:t>
            </a:r>
            <a:br>
              <a:rPr lang="en-US" smtClean="0">
                <a:solidFill>
                  <a:schemeClr val="accent2"/>
                </a:solidFill>
              </a:rPr>
            </a:br>
            <a:endParaRPr lang="en-US" smtClean="0">
              <a:solidFill>
                <a:schemeClr val="accent2"/>
              </a:solidFill>
            </a:endParaRPr>
          </a:p>
          <a:p>
            <a:pPr>
              <a:lnSpc>
                <a:spcPct val="90000"/>
              </a:lnSpc>
              <a:buFont typeface="Wingdings 2" pitchFamily="18" charset="2"/>
              <a:buNone/>
            </a:pPr>
            <a:r>
              <a:rPr lang="en-US" smtClean="0">
                <a:solidFill>
                  <a:schemeClr val="accent2"/>
                </a:solidFill>
              </a:rPr>
              <a:t> - Laws eliminating taxpayer funded abortions</a:t>
            </a:r>
            <a:br>
              <a:rPr lang="en-US" smtClean="0">
                <a:solidFill>
                  <a:schemeClr val="accent2"/>
                </a:solidFill>
              </a:rPr>
            </a:br>
            <a:endParaRPr lang="en-US" smtClean="0">
              <a:solidFill>
                <a:schemeClr val="accent2"/>
              </a:solidFill>
            </a:endParaRPr>
          </a:p>
          <a:p>
            <a:pPr>
              <a:lnSpc>
                <a:spcPct val="90000"/>
              </a:lnSpc>
              <a:buFont typeface="Wingdings 2" pitchFamily="18" charset="2"/>
              <a:buNone/>
            </a:pPr>
            <a:r>
              <a:rPr lang="en-US" smtClean="0">
                <a:solidFill>
                  <a:schemeClr val="accent2"/>
                </a:solidFill>
              </a:rPr>
              <a:t> - Informed Consent Laws. </a:t>
            </a:r>
          </a:p>
          <a:p>
            <a:pPr>
              <a:lnSpc>
                <a:spcPct val="90000"/>
              </a:lnSpc>
              <a:buFont typeface="Wingdings 2" pitchFamily="18" charset="2"/>
              <a:buNone/>
            </a:pPr>
            <a:endParaRPr lang="en-US" sz="1700" smtClean="0">
              <a:solidFill>
                <a:schemeClr val="accent2"/>
              </a:solidFill>
            </a:endParaRPr>
          </a:p>
          <a:p>
            <a:pPr>
              <a:lnSpc>
                <a:spcPct val="90000"/>
              </a:lnSpc>
              <a:buFont typeface="Wingdings 2" pitchFamily="18" charset="2"/>
              <a:buNone/>
            </a:pPr>
            <a:r>
              <a:rPr lang="en-US" sz="1700" smtClean="0">
                <a:solidFill>
                  <a:schemeClr val="accent2"/>
                </a:solidFill>
              </a:rPr>
              <a:t>Source: New, Michael. "Analyzing the Effect of State Legislation on the Incidence of Abortion among Minors," Heritage Foundation, 5 Feb 2007. </a:t>
            </a:r>
          </a:p>
          <a:p>
            <a:pPr>
              <a:lnSpc>
                <a:spcPct val="90000"/>
              </a:lnSpc>
              <a:buFont typeface="Wingdings 2" pitchFamily="18" charset="2"/>
              <a:buNone/>
            </a:pPr>
            <a:endParaRPr lang="en-US" smtClean="0">
              <a:solidFill>
                <a:schemeClr val="accen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Impact </a:t>
            </a:r>
            <a:endParaRPr lang="en-US" dirty="0"/>
          </a:p>
        </p:txBody>
      </p:sp>
      <p:sp>
        <p:nvSpPr>
          <p:cNvPr id="3" name="Content Placeholder 2"/>
          <p:cNvSpPr>
            <a:spLocks noGrp="1"/>
          </p:cNvSpPr>
          <p:nvPr>
            <p:ph idx="1"/>
          </p:nvPr>
        </p:nvSpPr>
        <p:spPr/>
        <p:txBody>
          <a:bodyPr>
            <a:normAutofit/>
          </a:bodyPr>
          <a:lstStyle/>
          <a:p>
            <a:pPr>
              <a:lnSpc>
                <a:spcPct val="90000"/>
              </a:lnSpc>
              <a:buFont typeface="Wingdings 2" pitchFamily="18" charset="2"/>
              <a:buNone/>
            </a:pPr>
            <a:r>
              <a:rPr lang="en-US" smtClean="0">
                <a:solidFill>
                  <a:schemeClr val="accent1"/>
                </a:solidFill>
              </a:rPr>
              <a:t>FOCA would remove the ability of our culture to dialogue about the effect of abortion on  women. “The Debate is Over.”</a:t>
            </a:r>
          </a:p>
          <a:p>
            <a:pPr>
              <a:lnSpc>
                <a:spcPct val="90000"/>
              </a:lnSpc>
              <a:buFont typeface="Wingdings 2" pitchFamily="18" charset="2"/>
              <a:buNone/>
            </a:pPr>
            <a:endParaRPr lang="en-US" smtClean="0">
              <a:solidFill>
                <a:schemeClr val="accent1"/>
              </a:solidFill>
            </a:endParaRPr>
          </a:p>
          <a:p>
            <a:pPr>
              <a:lnSpc>
                <a:spcPct val="90000"/>
              </a:lnSpc>
              <a:buFont typeface="Wingdings 2" pitchFamily="18" charset="2"/>
              <a:buNone/>
            </a:pPr>
            <a:r>
              <a:rPr lang="en-US" smtClean="0">
                <a:solidFill>
                  <a:schemeClr val="accent1"/>
                </a:solidFill>
              </a:rPr>
              <a:t>FOCA would ncrease the number of abortions annually by as many as 125,000 per year. </a:t>
            </a:r>
          </a:p>
          <a:p>
            <a:pPr>
              <a:lnSpc>
                <a:spcPct val="90000"/>
              </a:lnSpc>
              <a:buFont typeface="Wingdings 2" pitchFamily="18" charset="2"/>
              <a:buNone/>
            </a:pPr>
            <a:r>
              <a:rPr lang="en-US" sz="1600" smtClean="0">
                <a:solidFill>
                  <a:schemeClr val="accent1"/>
                </a:solidFill>
              </a:rPr>
              <a:t>        Source:  Bowman, Matt, Alliance Defense Fund, Barack Obama's "Freedom of Choice  Act“Would Mean 125K More Abortions.</a:t>
            </a:r>
            <a:br>
              <a:rPr lang="en-US" sz="1600" smtClean="0">
                <a:solidFill>
                  <a:schemeClr val="accent1"/>
                </a:solidFill>
              </a:rPr>
            </a:br>
            <a:endParaRPr lang="en-US" sz="1600" smtClean="0">
              <a:solidFill>
                <a:schemeClr val="accent1"/>
              </a:solidFill>
            </a:endParaRPr>
          </a:p>
          <a:p>
            <a:pPr>
              <a:lnSpc>
                <a:spcPct val="90000"/>
              </a:lnSpc>
              <a:buFont typeface="Wingdings 2" pitchFamily="18" charset="2"/>
              <a:buNone/>
            </a:pPr>
            <a:r>
              <a:rPr lang="en-US" smtClean="0">
                <a:solidFill>
                  <a:schemeClr val="accent1"/>
                </a:solidFill>
              </a:rPr>
              <a:t>FOCA would counteract any and all sincere efforts by government to reduce abortions in our country.  </a:t>
            </a:r>
          </a:p>
          <a:p>
            <a:pPr>
              <a:lnSpc>
                <a:spcPct val="90000"/>
              </a:lnSpc>
              <a:buFont typeface="Wingdings 2" pitchFamily="18" charset="2"/>
              <a:buNone/>
            </a:pPr>
            <a:endParaRPr lang="en-US" smtClean="0">
              <a:solidFill>
                <a:schemeClr val="accent1"/>
              </a:solidFill>
            </a:endParaRPr>
          </a:p>
          <a:p>
            <a:pPr>
              <a:lnSpc>
                <a:spcPct val="90000"/>
              </a:lnSpc>
              <a:buFont typeface="Wingdings 2" pitchFamily="18" charset="2"/>
              <a:buNone/>
            </a:pPr>
            <a:endParaRPr lang="en-US" smtClean="0">
              <a:solidFill>
                <a:schemeClr val="accen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What Do People Say?	</a:t>
            </a:r>
            <a:endParaRPr lang="en-US" dirty="0"/>
          </a:p>
        </p:txBody>
      </p:sp>
      <p:sp>
        <p:nvSpPr>
          <p:cNvPr id="31746" name="Content Placeholder 2"/>
          <p:cNvSpPr>
            <a:spLocks noGrp="1"/>
          </p:cNvSpPr>
          <p:nvPr>
            <p:ph idx="1"/>
          </p:nvPr>
        </p:nvSpPr>
        <p:spPr/>
        <p:txBody>
          <a:bodyPr/>
          <a:lstStyle/>
          <a:p>
            <a:pPr>
              <a:buFont typeface="Wingdings 2" pitchFamily="18" charset="2"/>
              <a:buNone/>
            </a:pPr>
            <a:r>
              <a:rPr lang="en-US" smtClean="0">
                <a:solidFill>
                  <a:schemeClr val="accent2"/>
                </a:solidFill>
              </a:rPr>
              <a:t> - There is no poll, no survey or public opinion</a:t>
            </a:r>
          </a:p>
          <a:p>
            <a:pPr>
              <a:buFont typeface="Wingdings 2" pitchFamily="18" charset="2"/>
              <a:buNone/>
            </a:pPr>
            <a:r>
              <a:rPr lang="en-US" smtClean="0">
                <a:solidFill>
                  <a:schemeClr val="accent2"/>
                </a:solidFill>
              </a:rPr>
              <a:t> piece that shows any support for the measures</a:t>
            </a:r>
          </a:p>
          <a:p>
            <a:pPr>
              <a:buFont typeface="Wingdings 2" pitchFamily="18" charset="2"/>
              <a:buNone/>
            </a:pPr>
            <a:r>
              <a:rPr lang="en-US" smtClean="0">
                <a:solidFill>
                  <a:schemeClr val="accent2"/>
                </a:solidFill>
              </a:rPr>
              <a:t> FOCA represents.  </a:t>
            </a:r>
          </a:p>
          <a:p>
            <a:pPr>
              <a:buFont typeface="Wingdings 2" pitchFamily="18" charset="2"/>
              <a:buNone/>
            </a:pPr>
            <a:endParaRPr lang="en-US" smtClean="0">
              <a:solidFill>
                <a:schemeClr val="accent2"/>
              </a:solidFill>
            </a:endParaRPr>
          </a:p>
          <a:p>
            <a:pPr>
              <a:buFont typeface="Wingdings 2" pitchFamily="18" charset="2"/>
              <a:buNone/>
            </a:pPr>
            <a:r>
              <a:rPr lang="en-US" smtClean="0">
                <a:solidFill>
                  <a:schemeClr val="accent2"/>
                </a:solidFill>
              </a:rPr>
              <a:t> - Many people are not aware of what FOCA is. </a:t>
            </a:r>
          </a:p>
          <a:p>
            <a:pPr>
              <a:buFont typeface="Wingdings 2" pitchFamily="18" charset="2"/>
              <a:buNone/>
            </a:pPr>
            <a:r>
              <a:rPr lang="en-US" smtClean="0">
                <a:solidFill>
                  <a:schemeClr val="accent2"/>
                </a:solidFill>
              </a:rPr>
              <a:t>    Abortion and other social issues received less</a:t>
            </a:r>
          </a:p>
          <a:p>
            <a:pPr>
              <a:buFont typeface="Wingdings 2" pitchFamily="18" charset="2"/>
              <a:buNone/>
            </a:pPr>
            <a:r>
              <a:rPr lang="en-US" smtClean="0">
                <a:solidFill>
                  <a:schemeClr val="accent2"/>
                </a:solidFill>
              </a:rPr>
              <a:t>   than 1% coverage in the presidential campaign.</a:t>
            </a:r>
          </a:p>
          <a:p>
            <a:pPr>
              <a:buFont typeface="Wingdings 2" pitchFamily="18" charset="2"/>
              <a:buNone/>
            </a:pPr>
            <a:r>
              <a:rPr lang="en-US" sz="1600" smtClean="0">
                <a:solidFill>
                  <a:schemeClr val="accent2"/>
                </a:solidFill>
              </a:rPr>
              <a:t>Source: Pew Forum on Religion and Public Life: How the News Media Covered </a:t>
            </a:r>
          </a:p>
          <a:p>
            <a:pPr>
              <a:buFont typeface="Wingdings 2" pitchFamily="18" charset="2"/>
              <a:buNone/>
            </a:pPr>
            <a:r>
              <a:rPr lang="en-US" sz="1600" smtClean="0">
                <a:solidFill>
                  <a:schemeClr val="accent2"/>
                </a:solidFill>
              </a:rPr>
              <a:t>Religion in the General Election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10 Things You Can Do</a:t>
            </a:r>
            <a:endParaRPr lang="en-US" dirty="0"/>
          </a:p>
        </p:txBody>
      </p:sp>
      <p:sp>
        <p:nvSpPr>
          <p:cNvPr id="32770" name="Content Placeholder 2"/>
          <p:cNvSpPr>
            <a:spLocks noGrp="1"/>
          </p:cNvSpPr>
          <p:nvPr>
            <p:ph idx="1"/>
          </p:nvPr>
        </p:nvSpPr>
        <p:spPr/>
        <p:txBody>
          <a:bodyPr/>
          <a:lstStyle/>
          <a:p>
            <a:pPr>
              <a:buFont typeface="Wingdings 2" pitchFamily="18" charset="2"/>
              <a:buNone/>
            </a:pPr>
            <a:r>
              <a:rPr lang="en-US" smtClean="0">
                <a:solidFill>
                  <a:schemeClr val="accent1"/>
                </a:solidFill>
              </a:rPr>
              <a:t>1) Sign the Petition</a:t>
            </a:r>
          </a:p>
          <a:p>
            <a:pPr>
              <a:buFont typeface="Wingdings 2" pitchFamily="18" charset="2"/>
              <a:buNone/>
            </a:pPr>
            <a:endParaRPr lang="en-US" smtClean="0">
              <a:solidFill>
                <a:schemeClr val="accent1"/>
              </a:solidFill>
            </a:endParaRPr>
          </a:p>
          <a:p>
            <a:pPr>
              <a:buFont typeface="Wingdings 2" pitchFamily="18" charset="2"/>
              <a:buNone/>
            </a:pPr>
            <a:r>
              <a:rPr lang="en-US" smtClean="0">
                <a:solidFill>
                  <a:schemeClr val="accent1"/>
                </a:solidFill>
              </a:rPr>
              <a:t>2) Call or write your US Congressman and two US Senators</a:t>
            </a:r>
          </a:p>
          <a:p>
            <a:pPr>
              <a:buFont typeface="Wingdings 2" pitchFamily="18" charset="2"/>
              <a:buNone/>
            </a:pPr>
            <a:endParaRPr lang="en-US" smtClean="0">
              <a:solidFill>
                <a:schemeClr val="accent1"/>
              </a:solidFill>
            </a:endParaRPr>
          </a:p>
          <a:p>
            <a:pPr>
              <a:buFont typeface="Wingdings 2" pitchFamily="18" charset="2"/>
              <a:buNone/>
            </a:pPr>
            <a:r>
              <a:rPr lang="en-US" smtClean="0">
                <a:solidFill>
                  <a:schemeClr val="accent1"/>
                </a:solidFill>
              </a:rPr>
              <a:t>3) Educate Yourself</a:t>
            </a:r>
          </a:p>
          <a:p>
            <a:pPr>
              <a:buFont typeface="Wingdings 2" pitchFamily="18" charset="2"/>
              <a:buNone/>
            </a:pPr>
            <a:endParaRPr lang="en-US" smtClean="0">
              <a:solidFill>
                <a:schemeClr val="accent1"/>
              </a:solidFill>
            </a:endParaRPr>
          </a:p>
          <a:p>
            <a:pPr>
              <a:buFont typeface="Wingdings 2" pitchFamily="18" charset="2"/>
              <a:buNone/>
            </a:pPr>
            <a:r>
              <a:rPr lang="en-US" smtClean="0">
                <a:solidFill>
                  <a:schemeClr val="accent1"/>
                </a:solidFill>
              </a:rPr>
              <a:t>4) Join the Catholic Action Team (CAT) </a:t>
            </a:r>
            <a:br>
              <a:rPr lang="en-US" smtClean="0">
                <a:solidFill>
                  <a:schemeClr val="accent1"/>
                </a:solidFill>
              </a:rPr>
            </a:br>
            <a:endParaRPr lang="en-US" smtClean="0">
              <a:solidFill>
                <a:schemeClr val="accent1"/>
              </a:solidFill>
            </a:endParaRPr>
          </a:p>
          <a:p>
            <a:pPr>
              <a:buFont typeface="Wingdings 2" pitchFamily="18" charset="2"/>
              <a:buNone/>
            </a:pPr>
            <a:r>
              <a:rPr lang="en-US" smtClean="0">
                <a:solidFill>
                  <a:schemeClr val="accent1"/>
                </a:solidFill>
              </a:rPr>
              <a:t>5) Tell others about FOCA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10 Things You Can Do	</a:t>
            </a:r>
            <a:endParaRPr lang="en-US" dirty="0"/>
          </a:p>
        </p:txBody>
      </p:sp>
      <p:sp>
        <p:nvSpPr>
          <p:cNvPr id="3" name="Content Placeholder 2"/>
          <p:cNvSpPr>
            <a:spLocks noGrp="1"/>
          </p:cNvSpPr>
          <p:nvPr>
            <p:ph idx="1"/>
          </p:nvPr>
        </p:nvSpPr>
        <p:spPr/>
        <p:txBody>
          <a:bodyPr>
            <a:normAutofit/>
          </a:bodyPr>
          <a:lstStyle/>
          <a:p>
            <a:pPr>
              <a:lnSpc>
                <a:spcPct val="90000"/>
              </a:lnSpc>
              <a:buFont typeface="Wingdings 2" pitchFamily="18" charset="2"/>
              <a:buNone/>
            </a:pPr>
            <a:r>
              <a:rPr lang="en-US" smtClean="0">
                <a:solidFill>
                  <a:schemeClr val="accent1"/>
                </a:solidFill>
              </a:rPr>
              <a:t>6) Track FOCA through Congress</a:t>
            </a:r>
            <a:br>
              <a:rPr lang="en-US" smtClean="0">
                <a:solidFill>
                  <a:schemeClr val="accent1"/>
                </a:solidFill>
              </a:rPr>
            </a:br>
            <a:endParaRPr lang="en-US" smtClean="0">
              <a:solidFill>
                <a:schemeClr val="accent1"/>
              </a:solidFill>
            </a:endParaRPr>
          </a:p>
          <a:p>
            <a:pPr>
              <a:lnSpc>
                <a:spcPct val="90000"/>
              </a:lnSpc>
              <a:buFont typeface="Wingdings 2" pitchFamily="18" charset="2"/>
              <a:buNone/>
            </a:pPr>
            <a:r>
              <a:rPr lang="en-US" smtClean="0">
                <a:solidFill>
                  <a:schemeClr val="accent1"/>
                </a:solidFill>
              </a:rPr>
              <a:t>7) Distribute the USCCB Ad and FOCA Fact Sheet</a:t>
            </a:r>
            <a:br>
              <a:rPr lang="en-US" smtClean="0">
                <a:solidFill>
                  <a:schemeClr val="accent1"/>
                </a:solidFill>
              </a:rPr>
            </a:br>
            <a:endParaRPr lang="en-US" smtClean="0">
              <a:solidFill>
                <a:schemeClr val="accent1"/>
              </a:solidFill>
            </a:endParaRPr>
          </a:p>
          <a:p>
            <a:pPr>
              <a:lnSpc>
                <a:spcPct val="90000"/>
              </a:lnSpc>
              <a:buFont typeface="Wingdings 2" pitchFamily="18" charset="2"/>
              <a:buNone/>
            </a:pPr>
            <a:r>
              <a:rPr lang="en-US" smtClean="0">
                <a:solidFill>
                  <a:schemeClr val="accent1"/>
                </a:solidFill>
              </a:rPr>
              <a:t>8) Participate in the USCCB’s nationwide postcard campaign</a:t>
            </a:r>
            <a:br>
              <a:rPr lang="en-US" smtClean="0">
                <a:solidFill>
                  <a:schemeClr val="accent1"/>
                </a:solidFill>
              </a:rPr>
            </a:br>
            <a:endParaRPr lang="en-US" smtClean="0">
              <a:solidFill>
                <a:schemeClr val="accent1"/>
              </a:solidFill>
            </a:endParaRPr>
          </a:p>
          <a:p>
            <a:pPr>
              <a:lnSpc>
                <a:spcPct val="90000"/>
              </a:lnSpc>
              <a:buFont typeface="Wingdings 2" pitchFamily="18" charset="2"/>
              <a:buNone/>
            </a:pPr>
            <a:r>
              <a:rPr lang="en-US" smtClean="0">
                <a:solidFill>
                  <a:schemeClr val="accent1"/>
                </a:solidFill>
              </a:rPr>
              <a:t>9) Support the Pregnant Women Support Act</a:t>
            </a:r>
            <a:br>
              <a:rPr lang="en-US" smtClean="0">
                <a:solidFill>
                  <a:schemeClr val="accent1"/>
                </a:solidFill>
              </a:rPr>
            </a:br>
            <a:endParaRPr lang="en-US" smtClean="0">
              <a:solidFill>
                <a:schemeClr val="accent1"/>
              </a:solidFill>
            </a:endParaRPr>
          </a:p>
          <a:p>
            <a:pPr>
              <a:lnSpc>
                <a:spcPct val="90000"/>
              </a:lnSpc>
              <a:buFont typeface="Wingdings 2" pitchFamily="18" charset="2"/>
              <a:buNone/>
            </a:pPr>
            <a:r>
              <a:rPr lang="en-US" smtClean="0">
                <a:solidFill>
                  <a:schemeClr val="accent1"/>
                </a:solidFill>
              </a:rPr>
              <a:t>10) Host a “Focus on FOCA” seminar at your  parish or organization.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More Information</a:t>
            </a:r>
            <a:endParaRPr lang="en-US" dirty="0"/>
          </a:p>
        </p:txBody>
      </p:sp>
      <p:sp>
        <p:nvSpPr>
          <p:cNvPr id="3" name="Content Placeholder 2"/>
          <p:cNvSpPr>
            <a:spLocks noGrp="1"/>
          </p:cNvSpPr>
          <p:nvPr>
            <p:ph idx="1"/>
          </p:nvPr>
        </p:nvSpPr>
        <p:spPr/>
        <p:txBody>
          <a:bodyPr>
            <a:normAutofit/>
          </a:bodyPr>
          <a:lstStyle/>
          <a:p>
            <a:pPr>
              <a:lnSpc>
                <a:spcPct val="90000"/>
              </a:lnSpc>
              <a:buFont typeface="Wingdings 2" pitchFamily="18" charset="2"/>
              <a:buNone/>
            </a:pPr>
            <a:r>
              <a:rPr lang="en-US" sz="2600" smtClean="0">
                <a:solidFill>
                  <a:srgbClr val="FFFFFF"/>
                </a:solidFill>
              </a:rPr>
              <a:t>For  more information, visit our website at:</a:t>
            </a:r>
          </a:p>
          <a:p>
            <a:pPr>
              <a:lnSpc>
                <a:spcPct val="90000"/>
              </a:lnSpc>
              <a:buFont typeface="Wingdings 2" pitchFamily="18" charset="2"/>
              <a:buNone/>
            </a:pPr>
            <a:endParaRPr lang="en-US" sz="2600" smtClean="0">
              <a:solidFill>
                <a:srgbClr val="FFFFFF"/>
              </a:solidFill>
            </a:endParaRPr>
          </a:p>
          <a:p>
            <a:pPr algn="ctr">
              <a:lnSpc>
                <a:spcPct val="90000"/>
              </a:lnSpc>
              <a:buFont typeface="Wingdings 2" pitchFamily="18" charset="2"/>
              <a:buNone/>
            </a:pPr>
            <a:r>
              <a:rPr lang="en-US" sz="4400" smtClean="0">
                <a:solidFill>
                  <a:srgbClr val="FFFFFF"/>
                </a:solidFill>
                <a:hlinkClick r:id="rId3"/>
              </a:rPr>
              <a:t>www.prolifedallas.org/FOCA</a:t>
            </a:r>
            <a:endParaRPr lang="en-US" sz="4400" smtClean="0">
              <a:solidFill>
                <a:srgbClr val="FFFFFF"/>
              </a:solidFill>
            </a:endParaRPr>
          </a:p>
          <a:p>
            <a:pPr algn="ctr">
              <a:lnSpc>
                <a:spcPct val="90000"/>
              </a:lnSpc>
              <a:buFont typeface="Wingdings 2" pitchFamily="18" charset="2"/>
              <a:buNone/>
            </a:pPr>
            <a:endParaRPr lang="en-US" sz="2600" smtClean="0">
              <a:solidFill>
                <a:srgbClr val="FFFFFF"/>
              </a:solidFill>
            </a:endParaRPr>
          </a:p>
          <a:p>
            <a:pPr>
              <a:lnSpc>
                <a:spcPct val="90000"/>
              </a:lnSpc>
              <a:buFont typeface="Wingdings 2" pitchFamily="18" charset="2"/>
              <a:buNone/>
            </a:pPr>
            <a:r>
              <a:rPr lang="en-US" sz="2600" smtClean="0">
                <a:solidFill>
                  <a:srgbClr val="FFFFFF"/>
                </a:solidFill>
              </a:rPr>
              <a:t>Sign up for our weekly pro-life alerts.  </a:t>
            </a:r>
          </a:p>
          <a:p>
            <a:pPr>
              <a:lnSpc>
                <a:spcPct val="90000"/>
              </a:lnSpc>
              <a:buFont typeface="Wingdings 2" pitchFamily="18" charset="2"/>
              <a:buNone/>
            </a:pPr>
            <a:r>
              <a:rPr lang="en-US" sz="2600" smtClean="0">
                <a:solidFill>
                  <a:srgbClr val="FFFFFF"/>
                </a:solidFill>
              </a:rPr>
              <a:t>Join the Catholic Action Team.  </a:t>
            </a:r>
          </a:p>
          <a:p>
            <a:pPr>
              <a:lnSpc>
                <a:spcPct val="90000"/>
              </a:lnSpc>
              <a:buFont typeface="Wingdings 2" pitchFamily="18" charset="2"/>
              <a:buNone/>
            </a:pPr>
            <a:r>
              <a:rPr lang="en-US" sz="2600" smtClean="0">
                <a:solidFill>
                  <a:srgbClr val="FFFFFF"/>
                </a:solidFill>
              </a:rPr>
              <a:t>Volunteer for one of our 9 ministries.</a:t>
            </a:r>
          </a:p>
          <a:p>
            <a:pPr>
              <a:lnSpc>
                <a:spcPct val="90000"/>
              </a:lnSpc>
              <a:buFont typeface="Wingdings 2" pitchFamily="18" charset="2"/>
              <a:buNone/>
            </a:pPr>
            <a:r>
              <a:rPr lang="en-US" sz="2600" smtClean="0">
                <a:solidFill>
                  <a:srgbClr val="FFFFFF"/>
                </a:solidFill>
              </a:rPr>
              <a:t>Attend local pro-life events.</a:t>
            </a:r>
          </a:p>
          <a:p>
            <a:pPr>
              <a:lnSpc>
                <a:spcPct val="90000"/>
              </a:lnSpc>
              <a:buFont typeface="Wingdings 2" pitchFamily="18" charset="2"/>
              <a:buNone/>
            </a:pPr>
            <a:r>
              <a:rPr lang="en-US" sz="2600" smtClean="0">
                <a:solidFill>
                  <a:srgbClr val="FFFFFF"/>
                </a:solidFill>
              </a:rPr>
              <a:t>Pray!  </a:t>
            </a:r>
            <a:br>
              <a:rPr lang="en-US" sz="2600" smtClean="0">
                <a:solidFill>
                  <a:srgbClr val="FFFFFF"/>
                </a:solidFill>
              </a:rPr>
            </a:br>
            <a:r>
              <a:rPr lang="en-US" sz="2600" smtClean="0">
                <a:solidFill>
                  <a:srgbClr val="FFFFFF"/>
                </a:solidFill>
              </a:rPr>
              <a:t/>
            </a:r>
            <a:br>
              <a:rPr lang="en-US" sz="2600" smtClean="0">
                <a:solidFill>
                  <a:srgbClr val="FFFFFF"/>
                </a:solidFill>
              </a:rPr>
            </a:br>
            <a:endParaRPr lang="en-US" sz="2600" smtClean="0">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Focus on FOCA</a:t>
            </a:r>
            <a:endParaRPr lang="en-US" dirty="0"/>
          </a:p>
        </p:txBody>
      </p:sp>
      <p:sp>
        <p:nvSpPr>
          <p:cNvPr id="16386" name="Content Placeholder 2"/>
          <p:cNvSpPr>
            <a:spLocks noGrp="1"/>
          </p:cNvSpPr>
          <p:nvPr>
            <p:ph idx="1"/>
          </p:nvPr>
        </p:nvSpPr>
        <p:spPr>
          <a:xfrm>
            <a:off x="457200" y="1371600"/>
            <a:ext cx="8229600" cy="4708525"/>
          </a:xfrm>
        </p:spPr>
        <p:txBody>
          <a:bodyPr/>
          <a:lstStyle/>
          <a:p>
            <a:pPr>
              <a:buFont typeface="Wingdings 2" pitchFamily="18" charset="2"/>
              <a:buNone/>
            </a:pPr>
            <a:r>
              <a:rPr lang="en-US" smtClean="0">
                <a:solidFill>
                  <a:schemeClr val="accent1"/>
                </a:solidFill>
              </a:rPr>
              <a:t>FOCA is the “</a:t>
            </a:r>
            <a:r>
              <a:rPr lang="en-US" b="1" smtClean="0">
                <a:solidFill>
                  <a:schemeClr val="accent1"/>
                </a:solidFill>
              </a:rPr>
              <a:t>Freedom of Choice Act”</a:t>
            </a:r>
          </a:p>
          <a:p>
            <a:pPr>
              <a:buFont typeface="Wingdings 2" pitchFamily="18" charset="2"/>
              <a:buNone/>
            </a:pPr>
            <a:endParaRPr lang="en-US" sz="1600" smtClean="0">
              <a:solidFill>
                <a:schemeClr val="accent1"/>
              </a:solidFill>
            </a:endParaRPr>
          </a:p>
          <a:p>
            <a:pPr>
              <a:buFont typeface="Wingdings 2" pitchFamily="18" charset="2"/>
              <a:buNone/>
            </a:pPr>
            <a:r>
              <a:rPr lang="en-US" smtClean="0">
                <a:solidFill>
                  <a:schemeClr val="accent1"/>
                </a:solidFill>
              </a:rPr>
              <a:t>- First introduced in 1989 in response to </a:t>
            </a:r>
            <a:r>
              <a:rPr lang="en-US" i="1" smtClean="0">
                <a:solidFill>
                  <a:schemeClr val="accent1"/>
                </a:solidFill>
              </a:rPr>
              <a:t>Webster vs. Reproductive Health Services  </a:t>
            </a:r>
            <a:r>
              <a:rPr lang="en-US" smtClean="0">
                <a:solidFill>
                  <a:schemeClr val="accent1"/>
                </a:solidFill>
              </a:rPr>
              <a:t>restricting taxpayer funding of  abortions.  </a:t>
            </a:r>
          </a:p>
          <a:p>
            <a:pPr>
              <a:buFont typeface="Wingdings 2" pitchFamily="18" charset="2"/>
              <a:buNone/>
            </a:pPr>
            <a:endParaRPr lang="en-US" smtClean="0">
              <a:solidFill>
                <a:schemeClr val="accent1"/>
              </a:solidFill>
            </a:endParaRPr>
          </a:p>
          <a:p>
            <a:pPr>
              <a:buFont typeface="Wingdings 2" pitchFamily="18" charset="2"/>
              <a:buNone/>
            </a:pPr>
            <a:r>
              <a:rPr lang="en-US" smtClean="0">
                <a:solidFill>
                  <a:schemeClr val="accent1"/>
                </a:solidFill>
              </a:rPr>
              <a:t> - Introduced  again in April 2007 by Senator</a:t>
            </a:r>
          </a:p>
          <a:p>
            <a:pPr>
              <a:buFont typeface="Wingdings 2" pitchFamily="18" charset="2"/>
              <a:buNone/>
            </a:pPr>
            <a:r>
              <a:rPr lang="en-US" smtClean="0">
                <a:solidFill>
                  <a:schemeClr val="accent1"/>
                </a:solidFill>
              </a:rPr>
              <a:t> Barbara  Boxer (D-CA) in response to the US</a:t>
            </a:r>
          </a:p>
          <a:p>
            <a:pPr>
              <a:buFont typeface="Wingdings 2" pitchFamily="18" charset="2"/>
              <a:buNone/>
            </a:pPr>
            <a:r>
              <a:rPr lang="en-US" smtClean="0">
                <a:solidFill>
                  <a:schemeClr val="accent1"/>
                </a:solidFill>
              </a:rPr>
              <a:t> Supreme Court  ban on partial-birth abortion,</a:t>
            </a:r>
          </a:p>
          <a:p>
            <a:pPr>
              <a:buFont typeface="Wingdings 2" pitchFamily="18" charset="2"/>
              <a:buNone/>
            </a:pPr>
            <a:r>
              <a:rPr lang="en-US" smtClean="0">
                <a:solidFill>
                  <a:schemeClr val="accent1"/>
                </a:solidFill>
              </a:rPr>
              <a:t> </a:t>
            </a:r>
            <a:r>
              <a:rPr lang="en-US" i="1" smtClean="0">
                <a:solidFill>
                  <a:schemeClr val="accent1"/>
                </a:solidFill>
              </a:rPr>
              <a:t>Gonzales v. Carhart</a:t>
            </a:r>
            <a:r>
              <a:rPr lang="en-US" smtClean="0">
                <a:solidFill>
                  <a:schemeClr val="accent1"/>
                </a:solidFill>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What Is FOCA?	</a:t>
            </a:r>
            <a:endParaRPr lang="en-US" dirty="0"/>
          </a:p>
        </p:txBody>
      </p:sp>
      <p:sp>
        <p:nvSpPr>
          <p:cNvPr id="3" name="Content Placeholder 2"/>
          <p:cNvSpPr>
            <a:spLocks noGrp="1"/>
          </p:cNvSpPr>
          <p:nvPr>
            <p:ph idx="1"/>
          </p:nvPr>
        </p:nvSpPr>
        <p:spPr>
          <a:xfrm>
            <a:off x="228600" y="1447800"/>
            <a:ext cx="8763000" cy="4708525"/>
          </a:xfrm>
        </p:spPr>
        <p:txBody>
          <a:bodyPr>
            <a:normAutofit/>
          </a:bodyPr>
          <a:lstStyle/>
          <a:p>
            <a:pPr>
              <a:lnSpc>
                <a:spcPct val="90000"/>
              </a:lnSpc>
              <a:buFont typeface="Wingdings 2" pitchFamily="18" charset="2"/>
              <a:buNone/>
            </a:pPr>
            <a:r>
              <a:rPr lang="en-US" sz="2200" smtClean="0">
                <a:solidFill>
                  <a:schemeClr val="accent1"/>
                </a:solidFill>
              </a:rPr>
              <a:t>“</a:t>
            </a:r>
            <a:r>
              <a:rPr lang="en-US" sz="2200" i="1" smtClean="0">
                <a:solidFill>
                  <a:schemeClr val="accent1"/>
                </a:solidFill>
              </a:rPr>
              <a:t>FOCA will secure the right to choose by establishing a  federal law</a:t>
            </a:r>
          </a:p>
          <a:p>
            <a:pPr>
              <a:lnSpc>
                <a:spcPct val="90000"/>
              </a:lnSpc>
              <a:buFont typeface="Wingdings 2" pitchFamily="18" charset="2"/>
              <a:buNone/>
            </a:pPr>
            <a:r>
              <a:rPr lang="en-US" sz="2200" i="1" smtClean="0">
                <a:solidFill>
                  <a:schemeClr val="accent1"/>
                </a:solidFill>
              </a:rPr>
              <a:t> that will guarantee reproductive freedom  for future generations of </a:t>
            </a:r>
          </a:p>
          <a:p>
            <a:pPr>
              <a:lnSpc>
                <a:spcPct val="90000"/>
              </a:lnSpc>
              <a:buFont typeface="Wingdings 2" pitchFamily="18" charset="2"/>
              <a:buNone/>
            </a:pPr>
            <a:r>
              <a:rPr lang="en-US" sz="2200" i="1" smtClean="0">
                <a:solidFill>
                  <a:schemeClr val="accent1"/>
                </a:solidFill>
              </a:rPr>
              <a:t> American women.  This guarantee will protect women’s rights even</a:t>
            </a:r>
          </a:p>
          <a:p>
            <a:pPr>
              <a:lnSpc>
                <a:spcPct val="90000"/>
              </a:lnSpc>
              <a:buFont typeface="Wingdings 2" pitchFamily="18" charset="2"/>
              <a:buNone/>
            </a:pPr>
            <a:r>
              <a:rPr lang="en-US" sz="2200" i="1" smtClean="0">
                <a:solidFill>
                  <a:schemeClr val="accent1"/>
                </a:solidFill>
              </a:rPr>
              <a:t> if  President Bush and an anti-choice Congress are successful in</a:t>
            </a:r>
          </a:p>
          <a:p>
            <a:pPr>
              <a:lnSpc>
                <a:spcPct val="90000"/>
              </a:lnSpc>
              <a:buFont typeface="Wingdings 2" pitchFamily="18" charset="2"/>
              <a:buNone/>
            </a:pPr>
            <a:r>
              <a:rPr lang="en-US" sz="2200" i="1" smtClean="0">
                <a:solidFill>
                  <a:schemeClr val="accent1"/>
                </a:solidFill>
              </a:rPr>
              <a:t> reversing  Roe v. Wade or enacting even more restrictions on our </a:t>
            </a:r>
          </a:p>
          <a:p>
            <a:pPr>
              <a:lnSpc>
                <a:spcPct val="90000"/>
              </a:lnSpc>
              <a:buFont typeface="Wingdings 2" pitchFamily="18" charset="2"/>
              <a:buNone/>
            </a:pPr>
            <a:r>
              <a:rPr lang="en-US" sz="2200" i="1" smtClean="0">
                <a:solidFill>
                  <a:schemeClr val="accent1"/>
                </a:solidFill>
              </a:rPr>
              <a:t>right to choose</a:t>
            </a:r>
            <a:r>
              <a:rPr lang="en-US" sz="2200" smtClean="0">
                <a:solidFill>
                  <a:schemeClr val="accent1"/>
                </a:solidFill>
              </a:rPr>
              <a:t>.”</a:t>
            </a:r>
            <a:r>
              <a:rPr lang="en-US" sz="1700" smtClean="0">
                <a:solidFill>
                  <a:schemeClr val="accent1"/>
                </a:solidFill>
              </a:rPr>
              <a:t/>
            </a:r>
            <a:br>
              <a:rPr lang="en-US" sz="1700" smtClean="0">
                <a:solidFill>
                  <a:schemeClr val="accent1"/>
                </a:solidFill>
              </a:rPr>
            </a:br>
            <a:endParaRPr lang="en-US" sz="2200" smtClean="0">
              <a:solidFill>
                <a:schemeClr val="accent1"/>
              </a:solidFill>
            </a:endParaRPr>
          </a:p>
          <a:p>
            <a:pPr>
              <a:lnSpc>
                <a:spcPct val="90000"/>
              </a:lnSpc>
              <a:buFont typeface="Wingdings 2" pitchFamily="18" charset="2"/>
              <a:buNone/>
            </a:pPr>
            <a:r>
              <a:rPr lang="en-US" sz="1600" smtClean="0">
                <a:solidFill>
                  <a:schemeClr val="accent1"/>
                </a:solidFill>
              </a:rPr>
              <a:t>Source: NARAL Pro-Choice America web site</a:t>
            </a:r>
          </a:p>
          <a:p>
            <a:pPr>
              <a:lnSpc>
                <a:spcPct val="90000"/>
              </a:lnSpc>
              <a:buFont typeface="Wingdings 2" pitchFamily="18" charset="2"/>
              <a:buNone/>
            </a:pPr>
            <a:endParaRPr lang="en-US" sz="1300" smtClean="0">
              <a:solidFill>
                <a:schemeClr val="accent1"/>
              </a:solidFill>
            </a:endParaRPr>
          </a:p>
          <a:p>
            <a:pPr>
              <a:lnSpc>
                <a:spcPct val="90000"/>
              </a:lnSpc>
              <a:buFont typeface="Wingdings 2" pitchFamily="18" charset="2"/>
              <a:buNone/>
            </a:pPr>
            <a:endParaRPr lang="en-US" sz="1300" smtClean="0">
              <a:solidFill>
                <a:schemeClr val="accent1"/>
              </a:solidFill>
            </a:endParaRPr>
          </a:p>
          <a:p>
            <a:pPr>
              <a:lnSpc>
                <a:spcPct val="90000"/>
              </a:lnSpc>
              <a:buFont typeface="Wingdings 2" pitchFamily="18" charset="2"/>
              <a:buNone/>
            </a:pPr>
            <a:r>
              <a:rPr lang="en-US" sz="2400" smtClean="0">
                <a:solidFill>
                  <a:schemeClr val="accent1"/>
                </a:solidFill>
              </a:rPr>
              <a:t>“</a:t>
            </a:r>
            <a:r>
              <a:rPr lang="en-US" sz="2400" i="1" smtClean="0">
                <a:solidFill>
                  <a:schemeClr val="accent1"/>
                </a:solidFill>
              </a:rPr>
              <a:t>It is the most radical and extreme abortion legislation ever </a:t>
            </a:r>
          </a:p>
          <a:p>
            <a:pPr>
              <a:lnSpc>
                <a:spcPct val="90000"/>
              </a:lnSpc>
              <a:buFont typeface="Wingdings 2" pitchFamily="18" charset="2"/>
              <a:buNone/>
            </a:pPr>
            <a:r>
              <a:rPr lang="en-US" sz="2400" i="1" smtClean="0">
                <a:solidFill>
                  <a:schemeClr val="accent1"/>
                </a:solidFill>
              </a:rPr>
              <a:t>considered by  the US Congress.”</a:t>
            </a:r>
          </a:p>
          <a:p>
            <a:pPr>
              <a:lnSpc>
                <a:spcPct val="90000"/>
              </a:lnSpc>
              <a:buFont typeface="Wingdings 2" pitchFamily="18" charset="2"/>
              <a:buNone/>
            </a:pPr>
            <a:endParaRPr lang="en-US" sz="1600" smtClean="0">
              <a:solidFill>
                <a:schemeClr val="accent1"/>
              </a:solidFill>
            </a:endParaRPr>
          </a:p>
          <a:p>
            <a:pPr>
              <a:lnSpc>
                <a:spcPct val="90000"/>
              </a:lnSpc>
              <a:buFont typeface="Wingdings 2" pitchFamily="18" charset="2"/>
              <a:buNone/>
            </a:pPr>
            <a:r>
              <a:rPr lang="en-US" sz="1600" smtClean="0">
                <a:solidFill>
                  <a:schemeClr val="accent1"/>
                </a:solidFill>
              </a:rPr>
              <a:t>Source:  USCCB Secretariat for Pro-Life Activities FOCA Fact Sheet</a:t>
            </a:r>
          </a:p>
          <a:p>
            <a:pPr>
              <a:lnSpc>
                <a:spcPct val="90000"/>
              </a:lnSpc>
              <a:buFont typeface="Wingdings 2" pitchFamily="18" charset="2"/>
              <a:buNone/>
            </a:pPr>
            <a:endParaRPr lang="en-US" sz="17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What will FOCA do?	</a:t>
            </a:r>
            <a:endParaRPr lang="en-US" dirty="0"/>
          </a:p>
        </p:txBody>
      </p:sp>
      <p:sp>
        <p:nvSpPr>
          <p:cNvPr id="3" name="Content Placeholder 2"/>
          <p:cNvSpPr>
            <a:spLocks noGrp="1"/>
          </p:cNvSpPr>
          <p:nvPr>
            <p:ph idx="1"/>
          </p:nvPr>
        </p:nvSpPr>
        <p:spPr/>
        <p:txBody>
          <a:bodyPr>
            <a:normAutofit/>
          </a:bodyPr>
          <a:lstStyle/>
          <a:p>
            <a:pPr>
              <a:lnSpc>
                <a:spcPct val="80000"/>
              </a:lnSpc>
              <a:buFont typeface="Wingdings 2" pitchFamily="18" charset="2"/>
              <a:buNone/>
            </a:pPr>
            <a:r>
              <a:rPr lang="en-US" sz="2600" smtClean="0">
                <a:solidFill>
                  <a:schemeClr val="accent1"/>
                </a:solidFill>
              </a:rPr>
              <a:t>- Remove the few restrictions that Roe allowed. </a:t>
            </a:r>
          </a:p>
          <a:p>
            <a:pPr>
              <a:lnSpc>
                <a:spcPct val="80000"/>
              </a:lnSpc>
              <a:buFont typeface="Wingdings 2" pitchFamily="18" charset="2"/>
              <a:buNone/>
            </a:pPr>
            <a:endParaRPr lang="en-US" sz="2600" smtClean="0">
              <a:solidFill>
                <a:schemeClr val="accent1"/>
              </a:solidFill>
            </a:endParaRPr>
          </a:p>
          <a:p>
            <a:pPr>
              <a:lnSpc>
                <a:spcPct val="80000"/>
              </a:lnSpc>
              <a:buFont typeface="Wingdings 2" pitchFamily="18" charset="2"/>
              <a:buNone/>
            </a:pPr>
            <a:r>
              <a:rPr lang="en-US" sz="2600" smtClean="0">
                <a:solidFill>
                  <a:schemeClr val="accent1"/>
                </a:solidFill>
              </a:rPr>
              <a:t>- Eliminate the rights of states to regulate abortion.  </a:t>
            </a:r>
          </a:p>
          <a:p>
            <a:pPr>
              <a:lnSpc>
                <a:spcPct val="80000"/>
              </a:lnSpc>
              <a:buFont typeface="Wingdings 2" pitchFamily="18" charset="2"/>
              <a:buNone/>
            </a:pPr>
            <a:endParaRPr lang="en-US" sz="2600" smtClean="0">
              <a:solidFill>
                <a:schemeClr val="accent1"/>
              </a:solidFill>
            </a:endParaRPr>
          </a:p>
          <a:p>
            <a:pPr>
              <a:lnSpc>
                <a:spcPct val="80000"/>
              </a:lnSpc>
              <a:buFont typeface="Wingdings 2" pitchFamily="18" charset="2"/>
              <a:buNone/>
            </a:pPr>
            <a:r>
              <a:rPr lang="en-US" sz="2600" smtClean="0">
                <a:solidFill>
                  <a:schemeClr val="accent1"/>
                </a:solidFill>
              </a:rPr>
              <a:t>- Enshrine abortion as a </a:t>
            </a:r>
            <a:r>
              <a:rPr lang="en-US" sz="2600" i="1" u="sng" smtClean="0">
                <a:solidFill>
                  <a:schemeClr val="accent1"/>
                </a:solidFill>
              </a:rPr>
              <a:t>national entitlement</a:t>
            </a:r>
            <a:r>
              <a:rPr lang="en-US" sz="2600" smtClean="0">
                <a:solidFill>
                  <a:schemeClr val="accent1"/>
                </a:solidFill>
              </a:rPr>
              <a:t> that </a:t>
            </a:r>
          </a:p>
          <a:p>
            <a:pPr>
              <a:lnSpc>
                <a:spcPct val="80000"/>
              </a:lnSpc>
              <a:buFont typeface="Wingdings 2" pitchFamily="18" charset="2"/>
              <a:buNone/>
            </a:pPr>
            <a:r>
              <a:rPr lang="en-US" sz="2600" smtClean="0">
                <a:solidFill>
                  <a:schemeClr val="accent1"/>
                </a:solidFill>
              </a:rPr>
              <a:t>government must condone and promote.</a:t>
            </a:r>
          </a:p>
          <a:p>
            <a:pPr>
              <a:lnSpc>
                <a:spcPct val="80000"/>
              </a:lnSpc>
              <a:buFont typeface="Wingdings 2" pitchFamily="18" charset="2"/>
              <a:buNone/>
            </a:pPr>
            <a:endParaRPr lang="en-US" sz="2600" smtClean="0">
              <a:solidFill>
                <a:schemeClr val="accent1"/>
              </a:solidFill>
            </a:endParaRPr>
          </a:p>
          <a:p>
            <a:pPr>
              <a:lnSpc>
                <a:spcPct val="80000"/>
              </a:lnSpc>
              <a:buFont typeface="Wingdings 2" pitchFamily="18" charset="2"/>
              <a:buNone/>
            </a:pPr>
            <a:r>
              <a:rPr lang="en-US" sz="2600" smtClean="0">
                <a:solidFill>
                  <a:schemeClr val="accent1"/>
                </a:solidFill>
              </a:rPr>
              <a:t>- Create a </a:t>
            </a:r>
            <a:r>
              <a:rPr lang="en-US" sz="2600" i="1" u="sng" smtClean="0">
                <a:solidFill>
                  <a:schemeClr val="accent1"/>
                </a:solidFill>
              </a:rPr>
              <a:t>fundamental right to abortion</a:t>
            </a:r>
            <a:r>
              <a:rPr lang="en-US" sz="2600" smtClean="0">
                <a:solidFill>
                  <a:schemeClr val="accent1"/>
                </a:solidFill>
              </a:rPr>
              <a:t> through all</a:t>
            </a:r>
          </a:p>
          <a:p>
            <a:pPr>
              <a:lnSpc>
                <a:spcPct val="80000"/>
              </a:lnSpc>
              <a:buFont typeface="Wingdings 2" pitchFamily="18" charset="2"/>
              <a:buNone/>
            </a:pPr>
            <a:r>
              <a:rPr lang="en-US" sz="2600" smtClean="0">
                <a:solidFill>
                  <a:schemeClr val="accent1"/>
                </a:solidFill>
              </a:rPr>
              <a:t>9 months of pregnancy that no government body</a:t>
            </a:r>
          </a:p>
          <a:p>
            <a:pPr>
              <a:lnSpc>
                <a:spcPct val="80000"/>
              </a:lnSpc>
              <a:buFont typeface="Wingdings 2" pitchFamily="18" charset="2"/>
              <a:buNone/>
            </a:pPr>
            <a:r>
              <a:rPr lang="en-US" sz="2600" smtClean="0">
                <a:solidFill>
                  <a:schemeClr val="accent1"/>
                </a:solidFill>
              </a:rPr>
              <a:t>could interfere with.  </a:t>
            </a:r>
            <a:r>
              <a:rPr lang="en-US" sz="2400" smtClean="0">
                <a:solidFill>
                  <a:schemeClr val="accent1"/>
                </a:solidFill>
              </a:rPr>
              <a:t/>
            </a:r>
            <a:br>
              <a:rPr lang="en-US" sz="2400" smtClean="0">
                <a:solidFill>
                  <a:schemeClr val="accent1"/>
                </a:solidFill>
              </a:rPr>
            </a:br>
            <a:r>
              <a:rPr lang="en-US" sz="2400" smtClean="0">
                <a:solidFill>
                  <a:schemeClr val="accent1"/>
                </a:solidFill>
              </a:rPr>
              <a:t/>
            </a:r>
            <a:br>
              <a:rPr lang="en-US" sz="2400" smtClean="0">
                <a:solidFill>
                  <a:schemeClr val="accent1"/>
                </a:solidFill>
              </a:rPr>
            </a:br>
            <a:endParaRPr lang="en-US" sz="2400" smtClean="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What Will FOCA Do?</a:t>
            </a:r>
            <a:endParaRPr lang="en-US" dirty="0"/>
          </a:p>
        </p:txBody>
      </p:sp>
      <p:sp>
        <p:nvSpPr>
          <p:cNvPr id="22530" name="Content Placeholder 2"/>
          <p:cNvSpPr>
            <a:spLocks noGrp="1"/>
          </p:cNvSpPr>
          <p:nvPr>
            <p:ph idx="1"/>
          </p:nvPr>
        </p:nvSpPr>
        <p:spPr/>
        <p:txBody>
          <a:bodyPr/>
          <a:lstStyle/>
          <a:p>
            <a:pPr>
              <a:buFont typeface="Wingdings 2" pitchFamily="18" charset="2"/>
              <a:buNone/>
            </a:pPr>
            <a:r>
              <a:rPr lang="en-US" smtClean="0">
                <a:solidFill>
                  <a:schemeClr val="accent1"/>
                </a:solidFill>
              </a:rPr>
              <a:t>1) </a:t>
            </a:r>
            <a:r>
              <a:rPr lang="en-US" u="sng" smtClean="0">
                <a:solidFill>
                  <a:schemeClr val="accent1"/>
                </a:solidFill>
              </a:rPr>
              <a:t>FOCA forces taxpayers to fund abortions</a:t>
            </a:r>
            <a:r>
              <a:rPr lang="en-US" smtClean="0">
                <a:solidFill>
                  <a:schemeClr val="accent1"/>
                </a:solidFill>
              </a:rPr>
              <a:t/>
            </a:r>
            <a:br>
              <a:rPr lang="en-US" smtClean="0">
                <a:solidFill>
                  <a:schemeClr val="accent1"/>
                </a:solidFill>
              </a:rPr>
            </a:br>
            <a:r>
              <a:rPr lang="en-US" smtClean="0">
                <a:solidFill>
                  <a:schemeClr val="accent1"/>
                </a:solidFill>
              </a:rPr>
              <a:t/>
            </a:r>
            <a:br>
              <a:rPr lang="en-US" smtClean="0">
                <a:solidFill>
                  <a:schemeClr val="accent1"/>
                </a:solidFill>
              </a:rPr>
            </a:br>
            <a:r>
              <a:rPr lang="en-US" smtClean="0">
                <a:solidFill>
                  <a:schemeClr val="accent1"/>
                </a:solidFill>
              </a:rPr>
              <a:t> - Roe allowed states to regulate or ban funding of abortions.  FOCA removes this.  </a:t>
            </a:r>
          </a:p>
          <a:p>
            <a:pPr>
              <a:buFont typeface="Wingdings 2" pitchFamily="18" charset="2"/>
              <a:buNone/>
            </a:pPr>
            <a:r>
              <a:rPr lang="en-US" smtClean="0">
                <a:solidFill>
                  <a:schemeClr val="accent1"/>
                </a:solidFill>
              </a:rPr>
              <a:t/>
            </a:r>
            <a:br>
              <a:rPr lang="en-US" smtClean="0">
                <a:solidFill>
                  <a:schemeClr val="accent1"/>
                </a:solidFill>
              </a:rPr>
            </a:br>
            <a:r>
              <a:rPr lang="en-US" smtClean="0">
                <a:solidFill>
                  <a:schemeClr val="accent1"/>
                </a:solidFill>
              </a:rPr>
              <a:t> -  69% of the American public do not support public funding of abortions.  </a:t>
            </a:r>
            <a:br>
              <a:rPr lang="en-US" smtClean="0">
                <a:solidFill>
                  <a:schemeClr val="accent1"/>
                </a:solidFill>
              </a:rPr>
            </a:br>
            <a:r>
              <a:rPr lang="en-US" sz="1600" smtClean="0">
                <a:solidFill>
                  <a:schemeClr val="accent1"/>
                </a:solidFill>
              </a:rPr>
              <a:t>Source: Zogby March 2006 Poll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What Will FOCA Do?</a:t>
            </a:r>
            <a:endParaRPr lang="en-US" dirty="0"/>
          </a:p>
        </p:txBody>
      </p:sp>
      <p:sp>
        <p:nvSpPr>
          <p:cNvPr id="3" name="Content Placeholder 2"/>
          <p:cNvSpPr>
            <a:spLocks noGrp="1"/>
          </p:cNvSpPr>
          <p:nvPr>
            <p:ph idx="1"/>
          </p:nvPr>
        </p:nvSpPr>
        <p:spPr/>
        <p:txBody>
          <a:bodyPr>
            <a:normAutofit/>
          </a:bodyPr>
          <a:lstStyle/>
          <a:p>
            <a:pPr>
              <a:lnSpc>
                <a:spcPct val="90000"/>
              </a:lnSpc>
              <a:buFont typeface="Wingdings 2" pitchFamily="18" charset="2"/>
              <a:buNone/>
            </a:pPr>
            <a:r>
              <a:rPr lang="en-US" sz="2400" smtClean="0">
                <a:solidFill>
                  <a:schemeClr val="accent1"/>
                </a:solidFill>
              </a:rPr>
              <a:t>2) </a:t>
            </a:r>
            <a:r>
              <a:rPr lang="en-US" u="sng" smtClean="0">
                <a:solidFill>
                  <a:schemeClr val="accent1"/>
                </a:solidFill>
              </a:rPr>
              <a:t>FOCA requires all states to allow partial-birth and other late-term abortions</a:t>
            </a:r>
            <a:br>
              <a:rPr lang="en-US" u="sng" smtClean="0">
                <a:solidFill>
                  <a:schemeClr val="accent1"/>
                </a:solidFill>
              </a:rPr>
            </a:br>
            <a:endParaRPr lang="en-US" u="sng" smtClean="0">
              <a:solidFill>
                <a:schemeClr val="accent1"/>
              </a:solidFill>
            </a:endParaRPr>
          </a:p>
          <a:p>
            <a:pPr>
              <a:lnSpc>
                <a:spcPct val="90000"/>
              </a:lnSpc>
              <a:buFont typeface="Wingdings 2" pitchFamily="18" charset="2"/>
              <a:buNone/>
            </a:pPr>
            <a:r>
              <a:rPr lang="en-US" sz="2400" smtClean="0">
                <a:solidFill>
                  <a:schemeClr val="accent1"/>
                </a:solidFill>
              </a:rPr>
              <a:t> </a:t>
            </a:r>
            <a:r>
              <a:rPr lang="en-US" smtClean="0">
                <a:solidFill>
                  <a:schemeClr val="accent1"/>
                </a:solidFill>
              </a:rPr>
              <a:t>- FOCA’s April 2007 reintroduction was sparked by the US Supreme Court’s ban on partial-birth abortion.</a:t>
            </a:r>
            <a:r>
              <a:rPr lang="en-US" sz="2400" smtClean="0">
                <a:solidFill>
                  <a:schemeClr val="accent1"/>
                </a:solidFill>
              </a:rPr>
              <a:t>  </a:t>
            </a:r>
          </a:p>
          <a:p>
            <a:pPr>
              <a:lnSpc>
                <a:spcPct val="90000"/>
              </a:lnSpc>
              <a:buFont typeface="Wingdings 2" pitchFamily="18" charset="2"/>
              <a:buNone/>
            </a:pPr>
            <a:endParaRPr lang="en-US" sz="2400" smtClean="0">
              <a:solidFill>
                <a:schemeClr val="accent1"/>
              </a:solidFill>
            </a:endParaRPr>
          </a:p>
          <a:p>
            <a:pPr>
              <a:lnSpc>
                <a:spcPct val="90000"/>
              </a:lnSpc>
              <a:buFont typeface="Wingdings 2" pitchFamily="18" charset="2"/>
              <a:buNone/>
            </a:pPr>
            <a:r>
              <a:rPr lang="en-US" sz="2400" smtClean="0">
                <a:solidFill>
                  <a:schemeClr val="accent1"/>
                </a:solidFill>
              </a:rPr>
              <a:t> </a:t>
            </a:r>
            <a:r>
              <a:rPr lang="en-US" smtClean="0">
                <a:solidFill>
                  <a:schemeClr val="accent1"/>
                </a:solidFill>
              </a:rPr>
              <a:t>- 70% of the American people want partial-birth</a:t>
            </a:r>
          </a:p>
          <a:p>
            <a:pPr>
              <a:lnSpc>
                <a:spcPct val="90000"/>
              </a:lnSpc>
              <a:buFont typeface="Wingdings 2" pitchFamily="18" charset="2"/>
              <a:buNone/>
            </a:pPr>
            <a:r>
              <a:rPr lang="en-US" smtClean="0">
                <a:solidFill>
                  <a:schemeClr val="accent1"/>
                </a:solidFill>
              </a:rPr>
              <a:t>   abortion banned.</a:t>
            </a:r>
          </a:p>
          <a:p>
            <a:pPr>
              <a:lnSpc>
                <a:spcPct val="90000"/>
              </a:lnSpc>
              <a:buFont typeface="Wingdings 2" pitchFamily="18" charset="2"/>
              <a:buNone/>
            </a:pPr>
            <a:r>
              <a:rPr lang="en-US" smtClean="0">
                <a:solidFill>
                  <a:schemeClr val="accent1"/>
                </a:solidFill>
              </a:rPr>
              <a:t>   </a:t>
            </a:r>
            <a:r>
              <a:rPr lang="en-US" sz="1600" smtClean="0">
                <a:solidFill>
                  <a:schemeClr val="accent1"/>
                </a:solidFill>
              </a:rPr>
              <a:t>Source: January 2003 Gallup poll “Roe v. Wade has positive public image.”   </a:t>
            </a:r>
            <a:r>
              <a:rPr lang="en-US" sz="2400" u="sng" smtClean="0">
                <a:solidFill>
                  <a:schemeClr val="accent1"/>
                </a:solidFill>
              </a:rPr>
              <a:t/>
            </a:r>
            <a:br>
              <a:rPr lang="en-US" sz="2400" u="sng" smtClean="0">
                <a:solidFill>
                  <a:schemeClr val="accent1"/>
                </a:solidFill>
              </a:rPr>
            </a:br>
            <a:r>
              <a:rPr lang="en-US" sz="2400" u="sng" smtClean="0">
                <a:solidFill>
                  <a:schemeClr val="accent1"/>
                </a:solidFill>
              </a:rPr>
              <a:t/>
            </a:r>
            <a:br>
              <a:rPr lang="en-US" sz="2400" u="sng" smtClean="0">
                <a:solidFill>
                  <a:schemeClr val="accent1"/>
                </a:solidFill>
              </a:rPr>
            </a:br>
            <a:endParaRPr lang="en-US" sz="2400" u="sng" smtClean="0">
              <a:solidFill>
                <a:schemeClr val="accen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What Will FOCA Do?</a:t>
            </a:r>
            <a:endParaRPr lang="en-US" dirty="0"/>
          </a:p>
        </p:txBody>
      </p:sp>
      <p:sp>
        <p:nvSpPr>
          <p:cNvPr id="24578" name="Content Placeholder 2"/>
          <p:cNvSpPr>
            <a:spLocks noGrp="1"/>
          </p:cNvSpPr>
          <p:nvPr>
            <p:ph idx="1"/>
          </p:nvPr>
        </p:nvSpPr>
        <p:spPr/>
        <p:txBody>
          <a:bodyPr/>
          <a:lstStyle/>
          <a:p>
            <a:pPr marL="650875" indent="-514350">
              <a:buFont typeface="Wingdings 2" pitchFamily="18" charset="2"/>
              <a:buAutoNum type="arabicParenR" startAt="3"/>
            </a:pPr>
            <a:r>
              <a:rPr lang="en-US" smtClean="0">
                <a:solidFill>
                  <a:schemeClr val="accent1"/>
                </a:solidFill>
              </a:rPr>
              <a:t>3)  </a:t>
            </a:r>
            <a:r>
              <a:rPr lang="en-US" u="sng" smtClean="0">
                <a:solidFill>
                  <a:schemeClr val="accent1"/>
                </a:solidFill>
              </a:rPr>
              <a:t>FOCA subjects women to abortions by non-physicians</a:t>
            </a:r>
            <a:br>
              <a:rPr lang="en-US" u="sng" smtClean="0">
                <a:solidFill>
                  <a:schemeClr val="accent1"/>
                </a:solidFill>
              </a:rPr>
            </a:br>
            <a:r>
              <a:rPr lang="en-US" u="sng" smtClean="0">
                <a:solidFill>
                  <a:schemeClr val="accent1"/>
                </a:solidFill>
              </a:rPr>
              <a:t/>
            </a:r>
            <a:br>
              <a:rPr lang="en-US" u="sng" smtClean="0">
                <a:solidFill>
                  <a:schemeClr val="accent1"/>
                </a:solidFill>
              </a:rPr>
            </a:br>
            <a:r>
              <a:rPr lang="en-US" smtClean="0">
                <a:solidFill>
                  <a:srgbClr val="FFFFFF"/>
                </a:solidFill>
              </a:rPr>
              <a:t>  - 75% of the people do not support non-physician abortions in one state (Vermont).  </a:t>
            </a:r>
          </a:p>
          <a:p>
            <a:pPr marL="650875" indent="-514350">
              <a:buFont typeface="Wingdings 2" pitchFamily="18" charset="2"/>
              <a:buAutoNum type="arabicParenR" startAt="3"/>
            </a:pPr>
            <a:r>
              <a:rPr lang="en-US" sz="1600" smtClean="0">
                <a:solidFill>
                  <a:srgbClr val="FFFFFF"/>
                </a:solidFill>
              </a:rPr>
              <a:t>Source: 2000 Wirthlin Poll.  </a:t>
            </a:r>
            <a:r>
              <a:rPr lang="en-US" smtClean="0">
                <a:solidFill>
                  <a:srgbClr val="C00000"/>
                </a:solidFill>
              </a:rPr>
              <a:t/>
            </a:r>
            <a:br>
              <a:rPr lang="en-US" smtClean="0">
                <a:solidFill>
                  <a:srgbClr val="C00000"/>
                </a:solidFill>
              </a:rPr>
            </a:br>
            <a:r>
              <a:rPr lang="en-US" smtClean="0">
                <a:solidFill>
                  <a:srgbClr val="C00000"/>
                </a:solidFill>
              </a:rPr>
              <a:t/>
            </a:r>
            <a:br>
              <a:rPr lang="en-US" smtClean="0">
                <a:solidFill>
                  <a:srgbClr val="C00000"/>
                </a:solidFill>
              </a:rPr>
            </a:br>
            <a:r>
              <a:rPr lang="en-US" smtClean="0">
                <a:solidFill>
                  <a:schemeClr val="accent1"/>
                </a:solidFill>
              </a:rPr>
              <a:t> - Abortion industry in dire need due to loss of doctors willing to perform abortions. </a:t>
            </a:r>
            <a:endParaRPr lang="en-US" u="sng" smtClean="0">
              <a:solidFill>
                <a:schemeClr val="accen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What Will FOCA Do?</a:t>
            </a:r>
            <a:endParaRPr lang="en-US" dirty="0"/>
          </a:p>
        </p:txBody>
      </p:sp>
      <p:sp>
        <p:nvSpPr>
          <p:cNvPr id="26626" name="Content Placeholder 2"/>
          <p:cNvSpPr>
            <a:spLocks noGrp="1"/>
          </p:cNvSpPr>
          <p:nvPr>
            <p:ph idx="1"/>
          </p:nvPr>
        </p:nvSpPr>
        <p:spPr/>
        <p:txBody>
          <a:bodyPr/>
          <a:lstStyle/>
          <a:p>
            <a:pPr>
              <a:buFont typeface="Wingdings 2" pitchFamily="18" charset="2"/>
              <a:buNone/>
            </a:pPr>
            <a:r>
              <a:rPr lang="en-US" smtClean="0">
                <a:solidFill>
                  <a:schemeClr val="accent1"/>
                </a:solidFill>
              </a:rPr>
              <a:t>4) </a:t>
            </a:r>
            <a:r>
              <a:rPr lang="en-US" u="sng" smtClean="0">
                <a:solidFill>
                  <a:schemeClr val="accent1"/>
                </a:solidFill>
              </a:rPr>
              <a:t>FOCA violates the conscience rights of pharmacists, nurses, doctors and hospitals  </a:t>
            </a:r>
          </a:p>
          <a:p>
            <a:pPr>
              <a:buFont typeface="Wingdings 2" pitchFamily="18" charset="2"/>
              <a:buNone/>
            </a:pPr>
            <a:endParaRPr lang="en-US" u="sng" smtClean="0">
              <a:solidFill>
                <a:schemeClr val="accent1"/>
              </a:solidFill>
            </a:endParaRPr>
          </a:p>
          <a:p>
            <a:pPr>
              <a:buFont typeface="Wingdings 2" pitchFamily="18" charset="2"/>
              <a:buNone/>
            </a:pPr>
            <a:r>
              <a:rPr lang="en-US" smtClean="0">
                <a:solidFill>
                  <a:schemeClr val="accent1"/>
                </a:solidFill>
              </a:rPr>
              <a:t> -  One Bishop warned that Catholic healthcare institutions, including hospitals, would have to close rather than be forced to provide abortions.</a:t>
            </a:r>
          </a:p>
          <a:p>
            <a:pPr>
              <a:buFont typeface="Wingdings 2" pitchFamily="18" charset="2"/>
              <a:buNone/>
            </a:pPr>
            <a:r>
              <a:rPr lang="en-US" smtClean="0">
                <a:solidFill>
                  <a:schemeClr val="accent1"/>
                </a:solidFill>
              </a:rPr>
              <a:t>     </a:t>
            </a:r>
            <a:r>
              <a:rPr lang="en-US" sz="1600" smtClean="0">
                <a:solidFill>
                  <a:schemeClr val="accent1"/>
                </a:solidFill>
              </a:rPr>
              <a:t>Source: </a:t>
            </a:r>
            <a:r>
              <a:rPr lang="en-US" sz="1600" smtClean="0">
                <a:solidFill>
                  <a:srgbClr val="FFFFFF"/>
                </a:solidFill>
              </a:rPr>
              <a:t>http://www.baltimoreexaminer.com/local/120808hospital.html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What Will FOCA do?</a:t>
            </a:r>
            <a:endParaRPr lang="en-US" dirty="0"/>
          </a:p>
        </p:txBody>
      </p:sp>
      <p:sp>
        <p:nvSpPr>
          <p:cNvPr id="3" name="Content Placeholder 2"/>
          <p:cNvSpPr>
            <a:spLocks noGrp="1"/>
          </p:cNvSpPr>
          <p:nvPr>
            <p:ph idx="1"/>
          </p:nvPr>
        </p:nvSpPr>
        <p:spPr/>
        <p:txBody>
          <a:bodyPr>
            <a:normAutofit/>
          </a:bodyPr>
          <a:lstStyle/>
          <a:p>
            <a:pPr>
              <a:lnSpc>
                <a:spcPct val="90000"/>
              </a:lnSpc>
              <a:buFont typeface="Wingdings 2" pitchFamily="18" charset="2"/>
              <a:buNone/>
            </a:pPr>
            <a:r>
              <a:rPr lang="en-US" smtClean="0">
                <a:solidFill>
                  <a:schemeClr val="accent1"/>
                </a:solidFill>
              </a:rPr>
              <a:t>5) </a:t>
            </a:r>
            <a:r>
              <a:rPr lang="en-US" u="sng" smtClean="0">
                <a:solidFill>
                  <a:schemeClr val="accent1"/>
                </a:solidFill>
              </a:rPr>
              <a:t>FOCA strips parents of their right to be involved in their minor daughters’ abortion decision</a:t>
            </a:r>
            <a:r>
              <a:rPr lang="en-US" smtClean="0">
                <a:solidFill>
                  <a:schemeClr val="accent1"/>
                </a:solidFill>
              </a:rPr>
              <a:t>.</a:t>
            </a:r>
            <a:r>
              <a:rPr lang="en-US" u="sng" smtClean="0">
                <a:solidFill>
                  <a:schemeClr val="accent1"/>
                </a:solidFill>
              </a:rPr>
              <a:t>  </a:t>
            </a:r>
          </a:p>
          <a:p>
            <a:pPr>
              <a:lnSpc>
                <a:spcPct val="90000"/>
              </a:lnSpc>
              <a:buFont typeface="Wingdings 2" pitchFamily="18" charset="2"/>
              <a:buNone/>
            </a:pPr>
            <a:endParaRPr lang="en-US" u="sng" smtClean="0">
              <a:solidFill>
                <a:schemeClr val="accent1"/>
              </a:solidFill>
            </a:endParaRPr>
          </a:p>
          <a:p>
            <a:pPr>
              <a:lnSpc>
                <a:spcPct val="90000"/>
              </a:lnSpc>
              <a:buFont typeface="Wingdings 2" pitchFamily="18" charset="2"/>
              <a:buNone/>
            </a:pPr>
            <a:r>
              <a:rPr lang="en-US" smtClean="0">
                <a:solidFill>
                  <a:schemeClr val="accent1"/>
                </a:solidFill>
              </a:rPr>
              <a:t> - Statistics show parental consent and notification laws reduce teen abortions.  </a:t>
            </a:r>
            <a:br>
              <a:rPr lang="en-US" smtClean="0">
                <a:solidFill>
                  <a:schemeClr val="accent1"/>
                </a:solidFill>
              </a:rPr>
            </a:br>
            <a:r>
              <a:rPr lang="en-US" sz="1800" smtClean="0">
                <a:solidFill>
                  <a:schemeClr val="accent1"/>
                </a:solidFill>
              </a:rPr>
              <a:t>Source: New England Journal of Medicine: Changes in Abortions and Births and the Texas Parental Notification Law, March 2006.</a:t>
            </a:r>
          </a:p>
          <a:p>
            <a:pPr>
              <a:lnSpc>
                <a:spcPct val="90000"/>
              </a:lnSpc>
              <a:buFont typeface="Wingdings 2" pitchFamily="18" charset="2"/>
              <a:buNone/>
            </a:pPr>
            <a:r>
              <a:rPr lang="en-US" sz="1800" smtClean="0">
                <a:solidFill>
                  <a:schemeClr val="accent1"/>
                </a:solidFill>
              </a:rPr>
              <a:t> </a:t>
            </a:r>
          </a:p>
          <a:p>
            <a:pPr>
              <a:lnSpc>
                <a:spcPct val="90000"/>
              </a:lnSpc>
              <a:buFont typeface="Wingdings 2" pitchFamily="18" charset="2"/>
              <a:buNone/>
            </a:pPr>
            <a:r>
              <a:rPr lang="en-US" smtClean="0">
                <a:solidFill>
                  <a:schemeClr val="accent1"/>
                </a:solidFill>
              </a:rPr>
              <a:t> - Public favors parental consent and notification laws by more than 60%.  </a:t>
            </a:r>
            <a:br>
              <a:rPr lang="en-US" smtClean="0">
                <a:solidFill>
                  <a:schemeClr val="accent1"/>
                </a:solidFill>
              </a:rPr>
            </a:br>
            <a:r>
              <a:rPr lang="en-US" sz="1800" smtClean="0">
                <a:solidFill>
                  <a:schemeClr val="accent1"/>
                </a:solidFill>
              </a:rPr>
              <a:t>Source: CNN/USA Today/Gallup poll, November 2005</a:t>
            </a:r>
            <a:endParaRPr lang="en-US" sz="1800" smtClean="0">
              <a:solidFill>
                <a:srgbClr val="C000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FOCA">
      <a:dk1>
        <a:srgbClr val="FF6600"/>
      </a:dk1>
      <a:lt1>
        <a:srgbClr val="FF6600"/>
      </a:lt1>
      <a:dk2>
        <a:srgbClr val="FF6600"/>
      </a:dk2>
      <a:lt2>
        <a:srgbClr val="FFF8E0"/>
      </a:lt2>
      <a:accent1>
        <a:srgbClr val="FFFFFF"/>
      </a:accent1>
      <a:accent2>
        <a:srgbClr val="FFFFFF"/>
      </a:accent2>
      <a:accent3>
        <a:srgbClr val="FFFFFF"/>
      </a:accent3>
      <a:accent4>
        <a:srgbClr val="FFFFFF"/>
      </a:accent4>
      <a:accent5>
        <a:srgbClr val="FFFFFF"/>
      </a:accent5>
      <a:accent6>
        <a:srgbClr val="FFFFFF"/>
      </a:accent6>
      <a:hlink>
        <a:srgbClr val="FFFFFF"/>
      </a:hlink>
      <a:folHlink>
        <a:srgbClr val="FFFFFF"/>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761</TotalTime>
  <Words>892</Words>
  <Application>Microsoft Office PowerPoint</Application>
  <PresentationFormat>On-screen Show (4:3)</PresentationFormat>
  <Paragraphs>123</Paragraphs>
  <Slides>15</Slides>
  <Notes>15</Notes>
  <HiddenSlides>0</HiddenSlides>
  <MMClips>0</MMClips>
  <ScaleCrop>false</ScaleCrop>
  <HeadingPairs>
    <vt:vector size="6" baseType="variant">
      <vt:variant>
        <vt:lpstr>Fonts Used</vt:lpstr>
      </vt:variant>
      <vt:variant>
        <vt:i4>6</vt:i4>
      </vt:variant>
      <vt:variant>
        <vt:lpstr>Design Template</vt:lpstr>
      </vt:variant>
      <vt:variant>
        <vt:i4>1</vt:i4>
      </vt:variant>
      <vt:variant>
        <vt:lpstr>Slide Titles</vt:lpstr>
      </vt:variant>
      <vt:variant>
        <vt:i4>15</vt:i4>
      </vt:variant>
    </vt:vector>
  </HeadingPairs>
  <TitlesOfParts>
    <vt:vector size="22" baseType="lpstr">
      <vt:lpstr>Rockwell</vt:lpstr>
      <vt:lpstr>Arial</vt:lpstr>
      <vt:lpstr>Wingdings 2</vt:lpstr>
      <vt:lpstr>Wingdings</vt:lpstr>
      <vt:lpstr>Wingdings 3</vt:lpstr>
      <vt:lpstr>Calibri</vt:lpstr>
      <vt:lpstr>Apex</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Catholic Pro-Life Committee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ggggg</dc:title>
  <dc:creator>Andrew Smith</dc:creator>
  <cp:lastModifiedBy>Karen Garnett</cp:lastModifiedBy>
  <cp:revision>164</cp:revision>
  <dcterms:created xsi:type="dcterms:W3CDTF">2008-11-25T22:35:59Z</dcterms:created>
  <dcterms:modified xsi:type="dcterms:W3CDTF">2009-01-22T21:30:59Z</dcterms:modified>
</cp:coreProperties>
</file>